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279" r:id="rId45"/>
    <p:sldId id="280" r:id="rId46"/>
    <p:sldId id="281" r:id="rId47"/>
    <p:sldId id="282" r:id="rId48"/>
    <p:sldId id="283" r:id="rId49"/>
    <p:sldId id="284" r:id="rId50"/>
    <p:sldId id="285" r:id="rId51"/>
    <p:sldId id="286" r:id="rId52"/>
    <p:sldId id="287" r:id="rId53"/>
    <p:sldId id="288" r:id="rId54"/>
    <p:sldId id="289" r:id="rId55"/>
    <p:sldId id="290" r:id="rId56"/>
    <p:sldId id="291" r:id="rId57"/>
    <p:sldId id="292" r:id="rId58"/>
    <p:sldId id="293" r:id="rId59"/>
    <p:sldId id="294" r:id="rId60"/>
    <p:sldId id="295" r:id="rId61"/>
    <p:sldId id="296" r:id="rId62"/>
    <p:sldId id="297" r:id="rId63"/>
    <p:sldId id="298" r:id="rId64"/>
    <p:sldId id="299" r:id="rId65"/>
    <p:sldId id="300" r:id="rId66"/>
    <p:sldId id="301" r:id="rId67"/>
    <p:sldId id="302" r:id="rId68"/>
    <p:sldId id="303" r:id="rId69"/>
    <p:sldId id="304" r:id="rId70"/>
    <p:sldId id="305" r:id="rId71"/>
    <p:sldId id="306" r:id="rId72"/>
    <p:sldId id="307" r:id="rId73"/>
    <p:sldId id="308" r:id="rId74"/>
    <p:sldId id="309" r:id="rId75"/>
    <p:sldId id="310" r:id="rId76"/>
    <p:sldId id="311" r:id="rId77"/>
    <p:sldId id="312" r:id="rId78"/>
    <p:sldId id="313" r:id="rId79"/>
    <p:sldId id="314" r:id="rId80"/>
    <p:sldId id="315" r:id="rId81"/>
    <p:sldId id="316" r:id="rId82"/>
    <p:sldId id="317" r:id="rId8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eebo Regular" charset="1" panose="00000500000000000000"/>
      <p:regular r:id="rId10"/>
    </p:embeddedFont>
    <p:embeddedFont>
      <p:font typeface="Heebo Regular Bold" charset="1" panose="00000600000000000000"/>
      <p:regular r:id="rId11"/>
    </p:embeddedFont>
    <p:embeddedFont>
      <p:font typeface="Heebo Bold" charset="1" panose="00000800000000000000"/>
      <p:regular r:id="rId12"/>
    </p:embeddedFont>
    <p:embeddedFont>
      <p:font typeface="Heebo Bold Bold" charset="1" panose="00000900000000000000"/>
      <p:regular r:id="rId13"/>
    </p:embeddedFont>
    <p:embeddedFont>
      <p:font typeface="DM Sans" charset="1" panose="00000000000000000000"/>
      <p:regular r:id="rId14"/>
    </p:embeddedFont>
    <p:embeddedFont>
      <p:font typeface="DM Sans Bold" charset="1" panose="00000000000000000000"/>
      <p:regular r:id="rId15"/>
    </p:embeddedFont>
    <p:embeddedFont>
      <p:font typeface="DM Sans Italics" charset="1" panose="00000000000000000000"/>
      <p:regular r:id="rId16"/>
    </p:embeddedFont>
    <p:embeddedFont>
      <p:font typeface="DM Sans Bold Italics" charset="1" panose="00000000000000000000"/>
      <p:regular r:id="rId17"/>
    </p:embeddedFont>
    <p:embeddedFont>
      <p:font typeface="Open Sauce" charset="1" panose="00000500000000000000"/>
      <p:regular r:id="rId18"/>
    </p:embeddedFont>
    <p:embeddedFont>
      <p:font typeface="Open Sauce Bold" charset="1" panose="00000800000000000000"/>
      <p:regular r:id="rId19"/>
    </p:embeddedFont>
    <p:embeddedFont>
      <p:font typeface="Open Sauce Italics" charset="1" panose="00000500000000000000"/>
      <p:regular r:id="rId20"/>
    </p:embeddedFont>
    <p:embeddedFont>
      <p:font typeface="Open Sauce Bold Italics" charset="1" panose="000008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37" Target="slides/slide16.xml" Type="http://schemas.openxmlformats.org/officeDocument/2006/relationships/slide"/><Relationship Id="rId38" Target="slides/slide17.xml" Type="http://schemas.openxmlformats.org/officeDocument/2006/relationships/slide"/><Relationship Id="rId39" Target="slides/slide18.xml" Type="http://schemas.openxmlformats.org/officeDocument/2006/relationships/slide"/><Relationship Id="rId4" Target="theme/theme1.xml" Type="http://schemas.openxmlformats.org/officeDocument/2006/relationships/theme"/><Relationship Id="rId40" Target="slides/slide19.xml" Type="http://schemas.openxmlformats.org/officeDocument/2006/relationships/slide"/><Relationship Id="rId41" Target="slides/slide20.xml" Type="http://schemas.openxmlformats.org/officeDocument/2006/relationships/slide"/><Relationship Id="rId42" Target="slides/slide21.xml" Type="http://schemas.openxmlformats.org/officeDocument/2006/relationships/slide"/><Relationship Id="rId43" Target="slides/slide22.xml" Type="http://schemas.openxmlformats.org/officeDocument/2006/relationships/slide"/><Relationship Id="rId44" Target="slides/slide23.xml" Type="http://schemas.openxmlformats.org/officeDocument/2006/relationships/slide"/><Relationship Id="rId45" Target="slides/slide24.xml" Type="http://schemas.openxmlformats.org/officeDocument/2006/relationships/slide"/><Relationship Id="rId46" Target="slides/slide25.xml" Type="http://schemas.openxmlformats.org/officeDocument/2006/relationships/slide"/><Relationship Id="rId47" Target="slides/slide26.xml" Type="http://schemas.openxmlformats.org/officeDocument/2006/relationships/slide"/><Relationship Id="rId48" Target="slides/slide27.xml" Type="http://schemas.openxmlformats.org/officeDocument/2006/relationships/slide"/><Relationship Id="rId49" Target="slides/slide28.xml" Type="http://schemas.openxmlformats.org/officeDocument/2006/relationships/slide"/><Relationship Id="rId5" Target="tableStyles.xml" Type="http://schemas.openxmlformats.org/officeDocument/2006/relationships/tableStyles"/><Relationship Id="rId50" Target="slides/slide29.xml" Type="http://schemas.openxmlformats.org/officeDocument/2006/relationships/slide"/><Relationship Id="rId51" Target="slides/slide30.xml" Type="http://schemas.openxmlformats.org/officeDocument/2006/relationships/slide"/><Relationship Id="rId52" Target="slides/slide31.xml" Type="http://schemas.openxmlformats.org/officeDocument/2006/relationships/slide"/><Relationship Id="rId53" Target="slides/slide32.xml" Type="http://schemas.openxmlformats.org/officeDocument/2006/relationships/slide"/><Relationship Id="rId54" Target="slides/slide33.xml" Type="http://schemas.openxmlformats.org/officeDocument/2006/relationships/slide"/><Relationship Id="rId55" Target="slides/slide34.xml" Type="http://schemas.openxmlformats.org/officeDocument/2006/relationships/slide"/><Relationship Id="rId56" Target="slides/slide35.xml" Type="http://schemas.openxmlformats.org/officeDocument/2006/relationships/slide"/><Relationship Id="rId57" Target="slides/slide36.xml" Type="http://schemas.openxmlformats.org/officeDocument/2006/relationships/slide"/><Relationship Id="rId58" Target="slides/slide37.xml" Type="http://schemas.openxmlformats.org/officeDocument/2006/relationships/slide"/><Relationship Id="rId59" Target="slides/slide38.xml" Type="http://schemas.openxmlformats.org/officeDocument/2006/relationships/slide"/><Relationship Id="rId6" Target="fonts/font6.fntdata" Type="http://schemas.openxmlformats.org/officeDocument/2006/relationships/font"/><Relationship Id="rId60" Target="slides/slide39.xml" Type="http://schemas.openxmlformats.org/officeDocument/2006/relationships/slide"/><Relationship Id="rId61" Target="slides/slide40.xml" Type="http://schemas.openxmlformats.org/officeDocument/2006/relationships/slide"/><Relationship Id="rId62" Target="slides/slide41.xml" Type="http://schemas.openxmlformats.org/officeDocument/2006/relationships/slide"/><Relationship Id="rId63" Target="slides/slide42.xml" Type="http://schemas.openxmlformats.org/officeDocument/2006/relationships/slide"/><Relationship Id="rId64" Target="slides/slide43.xml" Type="http://schemas.openxmlformats.org/officeDocument/2006/relationships/slide"/><Relationship Id="rId65" Target="slides/slide44.xml" Type="http://schemas.openxmlformats.org/officeDocument/2006/relationships/slide"/><Relationship Id="rId66" Target="slides/slide45.xml" Type="http://schemas.openxmlformats.org/officeDocument/2006/relationships/slide"/><Relationship Id="rId67" Target="slides/slide46.xml" Type="http://schemas.openxmlformats.org/officeDocument/2006/relationships/slide"/><Relationship Id="rId68" Target="slides/slide47.xml" Type="http://schemas.openxmlformats.org/officeDocument/2006/relationships/slide"/><Relationship Id="rId69" Target="slides/slide48.xml" Type="http://schemas.openxmlformats.org/officeDocument/2006/relationships/slide"/><Relationship Id="rId7" Target="fonts/font7.fntdata" Type="http://schemas.openxmlformats.org/officeDocument/2006/relationships/font"/><Relationship Id="rId70" Target="slides/slide49.xml" Type="http://schemas.openxmlformats.org/officeDocument/2006/relationships/slide"/><Relationship Id="rId71" Target="slides/slide50.xml" Type="http://schemas.openxmlformats.org/officeDocument/2006/relationships/slide"/><Relationship Id="rId72" Target="slides/slide51.xml" Type="http://schemas.openxmlformats.org/officeDocument/2006/relationships/slide"/><Relationship Id="rId73" Target="slides/slide52.xml" Type="http://schemas.openxmlformats.org/officeDocument/2006/relationships/slide"/><Relationship Id="rId74" Target="slides/slide53.xml" Type="http://schemas.openxmlformats.org/officeDocument/2006/relationships/slide"/><Relationship Id="rId75" Target="slides/slide54.xml" Type="http://schemas.openxmlformats.org/officeDocument/2006/relationships/slide"/><Relationship Id="rId76" Target="slides/slide55.xml" Type="http://schemas.openxmlformats.org/officeDocument/2006/relationships/slide"/><Relationship Id="rId77" Target="slides/slide56.xml" Type="http://schemas.openxmlformats.org/officeDocument/2006/relationships/slide"/><Relationship Id="rId78" Target="slides/slide57.xml" Type="http://schemas.openxmlformats.org/officeDocument/2006/relationships/slide"/><Relationship Id="rId79" Target="slides/slide58.xml" Type="http://schemas.openxmlformats.org/officeDocument/2006/relationships/slide"/><Relationship Id="rId8" Target="fonts/font8.fntdata" Type="http://schemas.openxmlformats.org/officeDocument/2006/relationships/font"/><Relationship Id="rId80" Target="slides/slide59.xml" Type="http://schemas.openxmlformats.org/officeDocument/2006/relationships/slide"/><Relationship Id="rId81" Target="slides/slide60.xml" Type="http://schemas.openxmlformats.org/officeDocument/2006/relationships/slide"/><Relationship Id="rId82" Target="slides/slide61.xml" Type="http://schemas.openxmlformats.org/officeDocument/2006/relationships/slide"/><Relationship Id="rId83" Target="slides/slide62.xml" Type="http://schemas.openxmlformats.org/officeDocument/2006/relationships/slide"/><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0.png" Type="http://schemas.openxmlformats.org/officeDocument/2006/relationships/image"/><Relationship Id="rId4" Target="../media/image16.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17.png" Type="http://schemas.openxmlformats.org/officeDocument/2006/relationships/image"/><Relationship Id="rId4" Target="../media/image10.png" Type="http://schemas.openxmlformats.org/officeDocument/2006/relationships/image"/><Relationship Id="rId5" Target="../media/image2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13.png" Type="http://schemas.openxmlformats.org/officeDocument/2006/relationships/image"/><Relationship Id="rId8" Target="../media/image3.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20.png" Type="http://schemas.openxmlformats.org/officeDocument/2006/relationships/image"/><Relationship Id="rId4" Target="../media/image10.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20.png" Type="http://schemas.openxmlformats.org/officeDocument/2006/relationships/image"/><Relationship Id="rId4" Target="../media/image10.png" Type="http://schemas.openxmlformats.org/officeDocument/2006/relationships/image"/><Relationship Id="rId5" Target="../media/image26.png" Type="http://schemas.openxmlformats.org/officeDocument/2006/relationships/image"/><Relationship Id="rId6" Target="../media/image27.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7.png" Type="http://schemas.openxmlformats.org/officeDocument/2006/relationships/image"/><Relationship Id="rId4" Target="../media/image10.png" Type="http://schemas.openxmlformats.org/officeDocument/2006/relationships/image"/><Relationship Id="rId5" Target="../media/image1.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4.png" Type="http://schemas.openxmlformats.org/officeDocument/2006/relationships/image"/><Relationship Id="rId4" Target="../media/image28.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4.png" Type="http://schemas.openxmlformats.org/officeDocument/2006/relationships/image"/><Relationship Id="rId5" Target="../media/image17.png" Type="http://schemas.openxmlformats.org/officeDocument/2006/relationships/image"/><Relationship Id="rId6" Target="../media/image10.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0.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4.png" Type="http://schemas.openxmlformats.org/officeDocument/2006/relationships/image"/><Relationship Id="rId4" Target="../media/image17.png" Type="http://schemas.openxmlformats.org/officeDocument/2006/relationships/image"/><Relationship Id="rId5" Target="../media/image10.png" Type="http://schemas.openxmlformats.org/officeDocument/2006/relationships/image"/><Relationship Id="rId6" Target="../media/image1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jpeg" Type="http://schemas.openxmlformats.org/officeDocument/2006/relationships/image"/><Relationship Id="rId5" Target="../media/image5.jpeg" Type="http://schemas.openxmlformats.org/officeDocument/2006/relationships/image"/><Relationship Id="rId6" Target="../media/image6.jpeg" Type="http://schemas.openxmlformats.org/officeDocument/2006/relationships/image"/><Relationship Id="rId7" Target="../media/image7.jpeg" Type="http://schemas.openxmlformats.org/officeDocument/2006/relationships/image"/><Relationship Id="rId8" Target="../media/image8.jpeg" Type="http://schemas.openxmlformats.org/officeDocument/2006/relationships/image"/><Relationship Id="rId9" Target="../media/image9.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4.png" Type="http://schemas.openxmlformats.org/officeDocument/2006/relationships/image"/><Relationship Id="rId4" Target="../media/image10.png" Type="http://schemas.openxmlformats.org/officeDocument/2006/relationships/image"/><Relationship Id="rId5" Target="../media/image29.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4.png" Type="http://schemas.openxmlformats.org/officeDocument/2006/relationships/image"/><Relationship Id="rId4" Target="../media/image10.png" Type="http://schemas.openxmlformats.org/officeDocument/2006/relationships/image"/><Relationship Id="rId5" Target="../media/image30.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4.png" Type="http://schemas.openxmlformats.org/officeDocument/2006/relationships/image"/><Relationship Id="rId4" Target="../media/image10.png" Type="http://schemas.openxmlformats.org/officeDocument/2006/relationships/image"/><Relationship Id="rId5" Target="../media/image31.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4.png" Type="http://schemas.openxmlformats.org/officeDocument/2006/relationships/image"/><Relationship Id="rId4" Target="../media/image10.png" Type="http://schemas.openxmlformats.org/officeDocument/2006/relationships/image"/><Relationship Id="rId5" Target="../media/image32.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4.png" Type="http://schemas.openxmlformats.org/officeDocument/2006/relationships/image"/><Relationship Id="rId4" Target="../media/image10.png" Type="http://schemas.openxmlformats.org/officeDocument/2006/relationships/image"/><Relationship Id="rId5" Target="../media/image33.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4.png" Type="http://schemas.openxmlformats.org/officeDocument/2006/relationships/image"/><Relationship Id="rId4" Target="../media/image10.png" Type="http://schemas.openxmlformats.org/officeDocument/2006/relationships/image"/><Relationship Id="rId5" Target="../media/image34.png" Type="http://schemas.openxmlformats.org/officeDocument/2006/relationships/image"/><Relationship Id="rId6" Target="../media/image35.png" Type="http://schemas.openxmlformats.org/officeDocument/2006/relationships/image"/><Relationship Id="rId7" Target="../media/image36.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4.png" Type="http://schemas.openxmlformats.org/officeDocument/2006/relationships/image"/><Relationship Id="rId4" Target="../media/image10.png" Type="http://schemas.openxmlformats.org/officeDocument/2006/relationships/image"/><Relationship Id="rId5" Target="../media/image37.png" Type="http://schemas.openxmlformats.org/officeDocument/2006/relationships/image"/><Relationship Id="rId6" Target="../media/image38.png" Type="http://schemas.openxmlformats.org/officeDocument/2006/relationships/image"/><Relationship Id="rId7" Target="../media/image39.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4.png" Type="http://schemas.openxmlformats.org/officeDocument/2006/relationships/image"/><Relationship Id="rId4" Target="../media/image10.png" Type="http://schemas.openxmlformats.org/officeDocument/2006/relationships/image"/><Relationship Id="rId5" Target="../media/image40.png" Type="http://schemas.openxmlformats.org/officeDocument/2006/relationships/image"/><Relationship Id="rId6" Target="../media/image41.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7.png" Type="http://schemas.openxmlformats.org/officeDocument/2006/relationships/image"/><Relationship Id="rId4" Target="../media/image42.png" Type="http://schemas.openxmlformats.org/officeDocument/2006/relationships/image"/><Relationship Id="rId5" Target="../media/image43.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7.png" Type="http://schemas.openxmlformats.org/officeDocument/2006/relationships/image"/><Relationship Id="rId4" Target="../media/image44.png" Type="http://schemas.openxmlformats.org/officeDocument/2006/relationships/image"/><Relationship Id="rId5" Target="../media/image45.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7.png" Type="http://schemas.openxmlformats.org/officeDocument/2006/relationships/image"/><Relationship Id="rId4" Target="../media/image46.png" Type="http://schemas.openxmlformats.org/officeDocument/2006/relationships/image"/><Relationship Id="rId5" Target="../media/image47.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4.png" Type="http://schemas.openxmlformats.org/officeDocument/2006/relationships/image"/><Relationship Id="rId4" Target="../media/image17.png" Type="http://schemas.openxmlformats.org/officeDocument/2006/relationships/image"/><Relationship Id="rId5" Target="../media/image10.png" Type="http://schemas.openxmlformats.org/officeDocument/2006/relationships/image"/><Relationship Id="rId6" Target="../media/image18.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png" Type="http://schemas.openxmlformats.org/officeDocument/2006/relationships/image"/><Relationship Id="rId4" Target="../media/image55.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0.pn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58.png" Type="http://schemas.openxmlformats.org/officeDocument/2006/relationships/image"/><Relationship Id="rId4" Target="../media/image17.png" Type="http://schemas.openxmlformats.org/officeDocument/2006/relationships/image"/><Relationship Id="rId5" Target="../media/image14.pn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58.png" Type="http://schemas.openxmlformats.org/officeDocument/2006/relationships/image"/><Relationship Id="rId4" Target="../media/image17.png" Type="http://schemas.openxmlformats.org/officeDocument/2006/relationships/image"/><Relationship Id="rId5" Target="../media/image14.png" Type="http://schemas.openxmlformats.org/officeDocument/2006/relationships/image"/><Relationship Id="rId6" Target="../media/image20.pn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0.png" Type="http://schemas.openxmlformats.org/officeDocument/2006/relationships/image"/><Relationship Id="rId4" Target="../media/image59.png" Type="http://schemas.openxmlformats.org/officeDocument/2006/relationships/image"/><Relationship Id="rId5" Target="../media/image60.png" Type="http://schemas.openxmlformats.org/officeDocument/2006/relationships/image"/></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8.png" Type="http://schemas.openxmlformats.org/officeDocument/2006/relationships/image"/><Relationship Id="rId4" Target="../media/image61.png" Type="http://schemas.openxmlformats.org/officeDocument/2006/relationships/image"/><Relationship Id="rId5" Target="../media/image62.png" Type="http://schemas.openxmlformats.org/officeDocument/2006/relationships/image"/><Relationship Id="rId6" Target="../media/image63.png" Type="http://schemas.openxmlformats.org/officeDocument/2006/relationships/image"/></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8.png" Type="http://schemas.openxmlformats.org/officeDocument/2006/relationships/image"/><Relationship Id="rId4" Target="../media/image64.png" Type="http://schemas.openxmlformats.org/officeDocument/2006/relationships/image"/></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20.png" Type="http://schemas.openxmlformats.org/officeDocument/2006/relationships/image"/><Relationship Id="rId4" Target="../media/image10.png" Type="http://schemas.openxmlformats.org/officeDocument/2006/relationships/image"/><Relationship Id="rId5" Target="../media/image17.png" Type="http://schemas.openxmlformats.org/officeDocument/2006/relationships/image"/><Relationship Id="rId6" Target="../media/image13.png" Type="http://schemas.openxmlformats.org/officeDocument/2006/relationships/image"/><Relationship Id="rId7" Target="../media/image65.png" Type="http://schemas.openxmlformats.org/officeDocument/2006/relationships/image"/></Relationships>
</file>

<file path=ppt/slides/_rels/slide4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media/image67.png" Type="http://schemas.openxmlformats.org/officeDocument/2006/relationships/image"/></Relationships>
</file>

<file path=ppt/slides/_rels/slide4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8.png" Type="http://schemas.openxmlformats.org/officeDocument/2006/relationships/image"/><Relationship Id="rId4" Target="../media/image68.png" Type="http://schemas.openxmlformats.org/officeDocument/2006/relationships/image"/></Relationships>
</file>

<file path=ppt/slides/_rels/slide4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20.png" Type="http://schemas.openxmlformats.org/officeDocument/2006/relationships/image"/><Relationship Id="rId4" Target="../media/image10.png" Type="http://schemas.openxmlformats.org/officeDocument/2006/relationships/image"/><Relationship Id="rId5" Target="../media/image17.png" Type="http://schemas.openxmlformats.org/officeDocument/2006/relationships/image"/><Relationship Id="rId6" Target="../media/image13.png" Type="http://schemas.openxmlformats.org/officeDocument/2006/relationships/image"/><Relationship Id="rId7" Target="../media/image69.png" Type="http://schemas.openxmlformats.org/officeDocument/2006/relationships/image"/></Relationships>
</file>

<file path=ppt/slides/_rels/slide4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 Id="rId3" Target="../media/image71.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5.png" Type="http://schemas.openxmlformats.org/officeDocument/2006/relationships/image"/></Relationships>
</file>

<file path=ppt/slides/_rels/slide5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8.png" Type="http://schemas.openxmlformats.org/officeDocument/2006/relationships/image"/><Relationship Id="rId4" Target="../media/image72.png" Type="http://schemas.openxmlformats.org/officeDocument/2006/relationships/image"/></Relationships>
</file>

<file path=ppt/slides/_rels/slide5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20.png" Type="http://schemas.openxmlformats.org/officeDocument/2006/relationships/image"/><Relationship Id="rId4" Target="../media/image10.png" Type="http://schemas.openxmlformats.org/officeDocument/2006/relationships/image"/><Relationship Id="rId5" Target="../media/image17.png" Type="http://schemas.openxmlformats.org/officeDocument/2006/relationships/image"/><Relationship Id="rId6" Target="../media/image13.png" Type="http://schemas.openxmlformats.org/officeDocument/2006/relationships/image"/><Relationship Id="rId7" Target="../media/image73.png" Type="http://schemas.openxmlformats.org/officeDocument/2006/relationships/image"/></Relationships>
</file>

<file path=ppt/slides/_rels/slide5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4.png" Type="http://schemas.openxmlformats.org/officeDocument/2006/relationships/image"/><Relationship Id="rId3" Target="../media/image75.png" Type="http://schemas.openxmlformats.org/officeDocument/2006/relationships/image"/></Relationships>
</file>

<file path=ppt/slides/_rels/slide5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8.png" Type="http://schemas.openxmlformats.org/officeDocument/2006/relationships/image"/><Relationship Id="rId4" Target="../media/image76.png" Type="http://schemas.openxmlformats.org/officeDocument/2006/relationships/image"/></Relationships>
</file>

<file path=ppt/slides/_rels/slide5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20.png" Type="http://schemas.openxmlformats.org/officeDocument/2006/relationships/image"/><Relationship Id="rId4" Target="../media/image10.png" Type="http://schemas.openxmlformats.org/officeDocument/2006/relationships/image"/><Relationship Id="rId5" Target="../media/image17.png" Type="http://schemas.openxmlformats.org/officeDocument/2006/relationships/image"/><Relationship Id="rId6" Target="../media/image13.png" Type="http://schemas.openxmlformats.org/officeDocument/2006/relationships/image"/><Relationship Id="rId7" Target="../media/image77.png" Type="http://schemas.openxmlformats.org/officeDocument/2006/relationships/image"/></Relationships>
</file>

<file path=ppt/slides/_rels/slide5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8.png" Type="http://schemas.openxmlformats.org/officeDocument/2006/relationships/image"/><Relationship Id="rId3" Target="../media/image79.png" Type="http://schemas.openxmlformats.org/officeDocument/2006/relationships/image"/></Relationships>
</file>

<file path=ppt/slides/_rels/slide5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0.png" Type="http://schemas.openxmlformats.org/officeDocument/2006/relationships/image"/></Relationships>
</file>

<file path=ppt/slides/_rels/slide5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81.png" Type="http://schemas.openxmlformats.org/officeDocument/2006/relationships/image"/></Relationships>
</file>

<file path=ppt/slides/_rels/slide5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82.png" Type="http://schemas.openxmlformats.org/officeDocument/2006/relationships/image"/><Relationship Id="rId4" Target="../media/image83.png" Type="http://schemas.openxmlformats.org/officeDocument/2006/relationships/image"/></Relationships>
</file>

<file path=ppt/slides/_rels/slide5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4.png" Type="http://schemas.openxmlformats.org/officeDocument/2006/relationships/image"/><Relationship Id="rId4" Target="../media/image17.png" Type="http://schemas.openxmlformats.org/officeDocument/2006/relationships/image"/><Relationship Id="rId5" Target="../media/image10.png" Type="http://schemas.openxmlformats.org/officeDocument/2006/relationships/image"/><Relationship Id="rId6" Target="../media/image18.png" Type="http://schemas.openxmlformats.org/officeDocument/2006/relationships/image"/></Relationships>
</file>

<file path=ppt/slides/_rels/slide6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png" Type="http://schemas.openxmlformats.org/officeDocument/2006/relationships/image"/></Relationships>
</file>

<file path=ppt/slides/_rels/slide6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16.png" Type="http://schemas.openxmlformats.org/officeDocument/2006/relationships/image"/><Relationship Id="rId4" Target="../media/image1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9144000" y="0"/>
            <a:ext cx="9144000" cy="10287000"/>
          </a:xfrm>
          <a:prstGeom prst="rect">
            <a:avLst/>
          </a:prstGeom>
          <a:solidFill>
            <a:srgbClr val="F3F3F3"/>
          </a:solidFill>
        </p:spPr>
      </p:sp>
      <p:sp>
        <p:nvSpPr>
          <p:cNvPr name="Freeform 3" id="3"/>
          <p:cNvSpPr/>
          <p:nvPr/>
        </p:nvSpPr>
        <p:spPr>
          <a:xfrm flipH="false" flipV="false" rot="0">
            <a:off x="9723848" y="1114039"/>
            <a:ext cx="7984303" cy="8058923"/>
          </a:xfrm>
          <a:custGeom>
            <a:avLst/>
            <a:gdLst/>
            <a:ahLst/>
            <a:cxnLst/>
            <a:rect r="r" b="b" t="t" l="l"/>
            <a:pathLst>
              <a:path h="8058923" w="7984303">
                <a:moveTo>
                  <a:pt x="0" y="0"/>
                </a:moveTo>
                <a:lnTo>
                  <a:pt x="7984304" y="0"/>
                </a:lnTo>
                <a:lnTo>
                  <a:pt x="7984304" y="8058922"/>
                </a:lnTo>
                <a:lnTo>
                  <a:pt x="0" y="8058922"/>
                </a:lnTo>
                <a:lnTo>
                  <a:pt x="0" y="0"/>
                </a:lnTo>
                <a:close/>
              </a:path>
            </a:pathLst>
          </a:custGeom>
          <a:blipFill>
            <a:blip r:embed="rId2"/>
            <a:stretch>
              <a:fillRect l="0" t="0" r="0" b="0"/>
            </a:stretch>
          </a:blipFill>
        </p:spPr>
      </p:sp>
      <p:sp>
        <p:nvSpPr>
          <p:cNvPr name="Freeform 4" id="4"/>
          <p:cNvSpPr/>
          <p:nvPr/>
        </p:nvSpPr>
        <p:spPr>
          <a:xfrm flipH="false" flipV="false" rot="303696">
            <a:off x="8330052" y="634675"/>
            <a:ext cx="4883541" cy="2610168"/>
          </a:xfrm>
          <a:custGeom>
            <a:avLst/>
            <a:gdLst/>
            <a:ahLst/>
            <a:cxnLst/>
            <a:rect r="r" b="b" t="t" l="l"/>
            <a:pathLst>
              <a:path h="2610168" w="4883541">
                <a:moveTo>
                  <a:pt x="0" y="0"/>
                </a:moveTo>
                <a:lnTo>
                  <a:pt x="4883541" y="0"/>
                </a:lnTo>
                <a:lnTo>
                  <a:pt x="4883541" y="2610169"/>
                </a:lnTo>
                <a:lnTo>
                  <a:pt x="0" y="2610169"/>
                </a:lnTo>
                <a:lnTo>
                  <a:pt x="0" y="0"/>
                </a:lnTo>
                <a:close/>
              </a:path>
            </a:pathLst>
          </a:custGeom>
          <a:blipFill>
            <a:blip r:embed="rId3"/>
            <a:stretch>
              <a:fillRect l="0" t="0" r="0" b="0"/>
            </a:stretch>
          </a:blipFill>
        </p:spPr>
      </p:sp>
      <p:sp>
        <p:nvSpPr>
          <p:cNvPr name="Freeform 5" id="5"/>
          <p:cNvSpPr/>
          <p:nvPr/>
        </p:nvSpPr>
        <p:spPr>
          <a:xfrm flipH="false" flipV="false" rot="0">
            <a:off x="15054176" y="7132742"/>
            <a:ext cx="2205124" cy="2125558"/>
          </a:xfrm>
          <a:custGeom>
            <a:avLst/>
            <a:gdLst/>
            <a:ahLst/>
            <a:cxnLst/>
            <a:rect r="r" b="b" t="t" l="l"/>
            <a:pathLst>
              <a:path h="2125558" w="2205124">
                <a:moveTo>
                  <a:pt x="0" y="0"/>
                </a:moveTo>
                <a:lnTo>
                  <a:pt x="2205124" y="0"/>
                </a:lnTo>
                <a:lnTo>
                  <a:pt x="2205124" y="2125558"/>
                </a:lnTo>
                <a:lnTo>
                  <a:pt x="0" y="2125558"/>
                </a:lnTo>
                <a:lnTo>
                  <a:pt x="0" y="0"/>
                </a:lnTo>
                <a:close/>
              </a:path>
            </a:pathLst>
          </a:custGeom>
          <a:blipFill>
            <a:blip r:embed="rId4"/>
            <a:stretch>
              <a:fillRect l="0" t="0" r="0" b="0"/>
            </a:stretch>
          </a:blipFill>
        </p:spPr>
      </p:sp>
      <p:sp>
        <p:nvSpPr>
          <p:cNvPr name="TextBox 6" id="6"/>
          <p:cNvSpPr txBox="true"/>
          <p:nvPr/>
        </p:nvSpPr>
        <p:spPr>
          <a:xfrm rot="0">
            <a:off x="1028700" y="6372225"/>
            <a:ext cx="7195731" cy="2886075"/>
          </a:xfrm>
          <a:prstGeom prst="rect">
            <a:avLst/>
          </a:prstGeom>
        </p:spPr>
        <p:txBody>
          <a:bodyPr anchor="t" rtlCol="false" tIns="0" lIns="0" bIns="0" rIns="0">
            <a:spAutoFit/>
          </a:bodyPr>
          <a:lstStyle/>
          <a:p>
            <a:pPr algn="just">
              <a:lnSpc>
                <a:spcPts val="5759"/>
              </a:lnSpc>
            </a:pPr>
            <a:r>
              <a:rPr lang="en-US" sz="4800">
                <a:solidFill>
                  <a:srgbClr val="242423"/>
                </a:solidFill>
                <a:latin typeface="Heebo Bold"/>
              </a:rPr>
              <a:t>Early Stroke Prediction Model Using eXtreme Gradient Boosting (XGB) Classification Algorithm</a:t>
            </a:r>
          </a:p>
        </p:txBody>
      </p:sp>
      <p:sp>
        <p:nvSpPr>
          <p:cNvPr name="TextBox 7" id="7"/>
          <p:cNvSpPr txBox="true"/>
          <p:nvPr/>
        </p:nvSpPr>
        <p:spPr>
          <a:xfrm rot="0">
            <a:off x="1028700" y="1075939"/>
            <a:ext cx="5677733" cy="822671"/>
          </a:xfrm>
          <a:prstGeom prst="rect">
            <a:avLst/>
          </a:prstGeom>
        </p:spPr>
        <p:txBody>
          <a:bodyPr anchor="t" rtlCol="false" tIns="0" lIns="0" bIns="0" rIns="0">
            <a:spAutoFit/>
          </a:bodyPr>
          <a:lstStyle/>
          <a:p>
            <a:pPr>
              <a:lnSpc>
                <a:spcPts val="3360"/>
              </a:lnSpc>
            </a:pPr>
            <a:r>
              <a:rPr lang="en-US" sz="2400" spc="-24">
                <a:solidFill>
                  <a:srgbClr val="242423"/>
                </a:solidFill>
                <a:latin typeface="Heebo Regular"/>
              </a:rPr>
              <a:t>Data Modelling - IS411 CL-HY</a:t>
            </a:r>
          </a:p>
          <a:p>
            <a:pPr>
              <a:lnSpc>
                <a:spcPts val="3359"/>
              </a:lnSpc>
              <a:spcBef>
                <a:spcPct val="0"/>
              </a:spcBef>
            </a:pPr>
            <a:r>
              <a:rPr lang="en-US" sz="2399" spc="-23">
                <a:solidFill>
                  <a:srgbClr val="242423"/>
                </a:solidFill>
                <a:latin typeface="Heebo Regular"/>
              </a:rPr>
              <a:t>Group 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4142"/>
            <a:ext cx="9144000" cy="10262858"/>
            <a:chOff x="0" y="0"/>
            <a:chExt cx="9060802" cy="10169480"/>
          </a:xfrm>
        </p:grpSpPr>
        <p:sp>
          <p:nvSpPr>
            <p:cNvPr name="Freeform 3" id="3"/>
            <p:cNvSpPr/>
            <p:nvPr/>
          </p:nvSpPr>
          <p:spPr>
            <a:xfrm flipH="false" flipV="false" rot="0">
              <a:off x="0" y="0"/>
              <a:ext cx="9060802" cy="10169480"/>
            </a:xfrm>
            <a:custGeom>
              <a:avLst/>
              <a:gdLst/>
              <a:ahLst/>
              <a:cxnLst/>
              <a:rect r="r" b="b" t="t" l="l"/>
              <a:pathLst>
                <a:path h="10169480" w="9060802">
                  <a:moveTo>
                    <a:pt x="8936342" y="10169480"/>
                  </a:moveTo>
                  <a:lnTo>
                    <a:pt x="124460" y="10169480"/>
                  </a:lnTo>
                  <a:cubicBezTo>
                    <a:pt x="55880" y="10169480"/>
                    <a:pt x="0" y="10113600"/>
                    <a:pt x="0" y="10045020"/>
                  </a:cubicBezTo>
                  <a:lnTo>
                    <a:pt x="0" y="124460"/>
                  </a:lnTo>
                  <a:cubicBezTo>
                    <a:pt x="0" y="55880"/>
                    <a:pt x="55880" y="0"/>
                    <a:pt x="124460" y="0"/>
                  </a:cubicBezTo>
                  <a:lnTo>
                    <a:pt x="8936342" y="0"/>
                  </a:lnTo>
                  <a:cubicBezTo>
                    <a:pt x="9004922" y="0"/>
                    <a:pt x="9060802" y="55880"/>
                    <a:pt x="9060802" y="124460"/>
                  </a:cubicBezTo>
                  <a:lnTo>
                    <a:pt x="9060802" y="10045020"/>
                  </a:lnTo>
                  <a:cubicBezTo>
                    <a:pt x="9060802" y="10113600"/>
                    <a:pt x="9004922" y="10169480"/>
                    <a:pt x="8936342" y="10169480"/>
                  </a:cubicBezTo>
                  <a:close/>
                </a:path>
              </a:pathLst>
            </a:custGeom>
            <a:solidFill>
              <a:srgbClr val="F3F3F3"/>
            </a:solidFill>
          </p:spPr>
        </p:sp>
      </p:grpSp>
      <p:sp>
        <p:nvSpPr>
          <p:cNvPr name="Freeform 4" id="4"/>
          <p:cNvSpPr/>
          <p:nvPr/>
        </p:nvSpPr>
        <p:spPr>
          <a:xfrm flipH="false" flipV="false" rot="-10643288">
            <a:off x="3487041" y="686044"/>
            <a:ext cx="2288461" cy="2205888"/>
          </a:xfrm>
          <a:custGeom>
            <a:avLst/>
            <a:gdLst/>
            <a:ahLst/>
            <a:cxnLst/>
            <a:rect r="r" b="b" t="t" l="l"/>
            <a:pathLst>
              <a:path h="2205888" w="2288461">
                <a:moveTo>
                  <a:pt x="0" y="0"/>
                </a:moveTo>
                <a:lnTo>
                  <a:pt x="2288460" y="0"/>
                </a:lnTo>
                <a:lnTo>
                  <a:pt x="2288460" y="2205888"/>
                </a:lnTo>
                <a:lnTo>
                  <a:pt x="0" y="2205888"/>
                </a:lnTo>
                <a:lnTo>
                  <a:pt x="0" y="0"/>
                </a:lnTo>
                <a:close/>
              </a:path>
            </a:pathLst>
          </a:custGeom>
          <a:blipFill>
            <a:blip r:embed="rId2"/>
            <a:stretch>
              <a:fillRect l="0" t="0" r="0" b="0"/>
            </a:stretch>
          </a:blipFill>
        </p:spPr>
      </p:sp>
      <p:sp>
        <p:nvSpPr>
          <p:cNvPr name="TextBox 5" id="5"/>
          <p:cNvSpPr txBox="true"/>
          <p:nvPr/>
        </p:nvSpPr>
        <p:spPr>
          <a:xfrm rot="0">
            <a:off x="1028700" y="1847554"/>
            <a:ext cx="10626659" cy="1095374"/>
          </a:xfrm>
          <a:prstGeom prst="rect">
            <a:avLst/>
          </a:prstGeom>
        </p:spPr>
        <p:txBody>
          <a:bodyPr anchor="t" rtlCol="false" tIns="0" lIns="0" bIns="0" rIns="0">
            <a:spAutoFit/>
          </a:bodyPr>
          <a:lstStyle/>
          <a:p>
            <a:pPr marL="0" indent="0" lvl="0">
              <a:lnSpc>
                <a:spcPts val="8399"/>
              </a:lnSpc>
            </a:pPr>
            <a:r>
              <a:rPr lang="en-US" sz="7999">
                <a:solidFill>
                  <a:srgbClr val="000000"/>
                </a:solidFill>
                <a:latin typeface="Heebo Bold Bold"/>
              </a:rPr>
              <a:t>Theory</a:t>
            </a:r>
          </a:p>
        </p:txBody>
      </p:sp>
      <p:grpSp>
        <p:nvGrpSpPr>
          <p:cNvPr name="Group 6" id="6"/>
          <p:cNvGrpSpPr/>
          <p:nvPr/>
        </p:nvGrpSpPr>
        <p:grpSpPr>
          <a:xfrm rot="0">
            <a:off x="787210" y="4516038"/>
            <a:ext cx="3844061" cy="3490636"/>
            <a:chOff x="0" y="0"/>
            <a:chExt cx="5125414" cy="4654182"/>
          </a:xfrm>
        </p:grpSpPr>
        <p:sp>
          <p:nvSpPr>
            <p:cNvPr name="AutoShape 7" id="7"/>
            <p:cNvSpPr/>
            <p:nvPr/>
          </p:nvSpPr>
          <p:spPr>
            <a:xfrm rot="0">
              <a:off x="148122" y="148122"/>
              <a:ext cx="4977292" cy="4506059"/>
            </a:xfrm>
            <a:prstGeom prst="rect">
              <a:avLst/>
            </a:prstGeom>
            <a:solidFill>
              <a:srgbClr val="000000"/>
            </a:solidFill>
          </p:spPr>
        </p:sp>
        <p:sp>
          <p:nvSpPr>
            <p:cNvPr name="AutoShape 8" id="8"/>
            <p:cNvSpPr/>
            <p:nvPr/>
          </p:nvSpPr>
          <p:spPr>
            <a:xfrm rot="0">
              <a:off x="0" y="0"/>
              <a:ext cx="4977292" cy="4506059"/>
            </a:xfrm>
            <a:prstGeom prst="rect">
              <a:avLst/>
            </a:prstGeom>
            <a:solidFill>
              <a:srgbClr val="FFFFFF"/>
            </a:solidFill>
          </p:spPr>
        </p:sp>
      </p:grpSp>
      <p:sp>
        <p:nvSpPr>
          <p:cNvPr name="TextBox 9" id="9"/>
          <p:cNvSpPr txBox="true"/>
          <p:nvPr/>
        </p:nvSpPr>
        <p:spPr>
          <a:xfrm rot="0">
            <a:off x="1229506" y="5503742"/>
            <a:ext cx="2960771" cy="1235822"/>
          </a:xfrm>
          <a:prstGeom prst="rect">
            <a:avLst/>
          </a:prstGeom>
        </p:spPr>
        <p:txBody>
          <a:bodyPr anchor="t" rtlCol="false" tIns="0" lIns="0" bIns="0" rIns="0">
            <a:spAutoFit/>
          </a:bodyPr>
          <a:lstStyle/>
          <a:p>
            <a:pPr algn="r" marL="0" indent="0" lvl="0">
              <a:lnSpc>
                <a:spcPts val="4964"/>
              </a:lnSpc>
            </a:pPr>
            <a:r>
              <a:rPr lang="en-US" sz="3495" spc="-34">
                <a:solidFill>
                  <a:srgbClr val="000000"/>
                </a:solidFill>
                <a:latin typeface="Heebo Regular Bold"/>
              </a:rPr>
              <a:t>K-Nearest Neighbour</a:t>
            </a:r>
          </a:p>
        </p:txBody>
      </p:sp>
      <p:grpSp>
        <p:nvGrpSpPr>
          <p:cNvPr name="Group 10" id="10"/>
          <p:cNvGrpSpPr/>
          <p:nvPr/>
        </p:nvGrpSpPr>
        <p:grpSpPr>
          <a:xfrm rot="0">
            <a:off x="5076102" y="4516038"/>
            <a:ext cx="3844061" cy="3490636"/>
            <a:chOff x="0" y="0"/>
            <a:chExt cx="5125414" cy="4654182"/>
          </a:xfrm>
        </p:grpSpPr>
        <p:sp>
          <p:nvSpPr>
            <p:cNvPr name="AutoShape 11" id="11"/>
            <p:cNvSpPr/>
            <p:nvPr/>
          </p:nvSpPr>
          <p:spPr>
            <a:xfrm rot="0">
              <a:off x="148122" y="148122"/>
              <a:ext cx="4977292" cy="4506059"/>
            </a:xfrm>
            <a:prstGeom prst="rect">
              <a:avLst/>
            </a:prstGeom>
            <a:solidFill>
              <a:srgbClr val="000000"/>
            </a:solidFill>
          </p:spPr>
        </p:sp>
        <p:sp>
          <p:nvSpPr>
            <p:cNvPr name="AutoShape 12" id="12"/>
            <p:cNvSpPr/>
            <p:nvPr/>
          </p:nvSpPr>
          <p:spPr>
            <a:xfrm rot="0">
              <a:off x="0" y="0"/>
              <a:ext cx="4977292" cy="4506059"/>
            </a:xfrm>
            <a:prstGeom prst="rect">
              <a:avLst/>
            </a:prstGeom>
            <a:solidFill>
              <a:srgbClr val="FFFFFF"/>
            </a:solidFill>
          </p:spPr>
        </p:sp>
      </p:grpSp>
      <p:grpSp>
        <p:nvGrpSpPr>
          <p:cNvPr name="Group 13" id="13"/>
          <p:cNvGrpSpPr/>
          <p:nvPr/>
        </p:nvGrpSpPr>
        <p:grpSpPr>
          <a:xfrm rot="0">
            <a:off x="9364993" y="4516038"/>
            <a:ext cx="3844061" cy="3490636"/>
            <a:chOff x="0" y="0"/>
            <a:chExt cx="5125414" cy="4654182"/>
          </a:xfrm>
        </p:grpSpPr>
        <p:sp>
          <p:nvSpPr>
            <p:cNvPr name="AutoShape 14" id="14"/>
            <p:cNvSpPr/>
            <p:nvPr/>
          </p:nvSpPr>
          <p:spPr>
            <a:xfrm rot="0">
              <a:off x="148122" y="148122"/>
              <a:ext cx="4977292" cy="4506059"/>
            </a:xfrm>
            <a:prstGeom prst="rect">
              <a:avLst/>
            </a:prstGeom>
            <a:solidFill>
              <a:srgbClr val="000000"/>
            </a:solidFill>
          </p:spPr>
        </p:sp>
        <p:sp>
          <p:nvSpPr>
            <p:cNvPr name="AutoShape 15" id="15"/>
            <p:cNvSpPr/>
            <p:nvPr/>
          </p:nvSpPr>
          <p:spPr>
            <a:xfrm rot="0">
              <a:off x="0" y="0"/>
              <a:ext cx="4977292" cy="4506059"/>
            </a:xfrm>
            <a:prstGeom prst="rect">
              <a:avLst/>
            </a:prstGeom>
            <a:solidFill>
              <a:srgbClr val="FFFFFF"/>
            </a:solidFill>
          </p:spPr>
        </p:sp>
      </p:grpSp>
      <p:sp>
        <p:nvSpPr>
          <p:cNvPr name="TextBox 16" id="16"/>
          <p:cNvSpPr txBox="true"/>
          <p:nvPr/>
        </p:nvSpPr>
        <p:spPr>
          <a:xfrm rot="0">
            <a:off x="5517747" y="5189417"/>
            <a:ext cx="2960771" cy="1864472"/>
          </a:xfrm>
          <a:prstGeom prst="rect">
            <a:avLst/>
          </a:prstGeom>
        </p:spPr>
        <p:txBody>
          <a:bodyPr anchor="t" rtlCol="false" tIns="0" lIns="0" bIns="0" rIns="0">
            <a:spAutoFit/>
          </a:bodyPr>
          <a:lstStyle/>
          <a:p>
            <a:pPr algn="r" marL="0" indent="0" lvl="0">
              <a:lnSpc>
                <a:spcPts val="4964"/>
              </a:lnSpc>
            </a:pPr>
            <a:r>
              <a:rPr lang="en-US" sz="3495" spc="-34">
                <a:solidFill>
                  <a:srgbClr val="000000"/>
                </a:solidFill>
                <a:latin typeface="Heebo Regular Bold"/>
              </a:rPr>
              <a:t>Extreme Gradient Boosting</a:t>
            </a:r>
          </a:p>
        </p:txBody>
      </p:sp>
      <p:sp>
        <p:nvSpPr>
          <p:cNvPr name="TextBox 17" id="17"/>
          <p:cNvSpPr txBox="true"/>
          <p:nvPr/>
        </p:nvSpPr>
        <p:spPr>
          <a:xfrm rot="0">
            <a:off x="9806638" y="5503742"/>
            <a:ext cx="2960771" cy="1235822"/>
          </a:xfrm>
          <a:prstGeom prst="rect">
            <a:avLst/>
          </a:prstGeom>
        </p:spPr>
        <p:txBody>
          <a:bodyPr anchor="t" rtlCol="false" tIns="0" lIns="0" bIns="0" rIns="0">
            <a:spAutoFit/>
          </a:bodyPr>
          <a:lstStyle/>
          <a:p>
            <a:pPr algn="r" marL="0" indent="0" lvl="0">
              <a:lnSpc>
                <a:spcPts val="4964"/>
              </a:lnSpc>
            </a:pPr>
            <a:r>
              <a:rPr lang="en-US" sz="3495" spc="-34">
                <a:solidFill>
                  <a:srgbClr val="000000"/>
                </a:solidFill>
                <a:latin typeface="Heebo Regular Bold"/>
              </a:rPr>
              <a:t>Support Vector Machines</a:t>
            </a:r>
          </a:p>
        </p:txBody>
      </p:sp>
      <p:grpSp>
        <p:nvGrpSpPr>
          <p:cNvPr name="Group 18" id="18"/>
          <p:cNvGrpSpPr/>
          <p:nvPr/>
        </p:nvGrpSpPr>
        <p:grpSpPr>
          <a:xfrm rot="0">
            <a:off x="13656729" y="4516038"/>
            <a:ext cx="3844061" cy="3490636"/>
            <a:chOff x="0" y="0"/>
            <a:chExt cx="5125414" cy="4654182"/>
          </a:xfrm>
        </p:grpSpPr>
        <p:sp>
          <p:nvSpPr>
            <p:cNvPr name="AutoShape 19" id="19"/>
            <p:cNvSpPr/>
            <p:nvPr/>
          </p:nvSpPr>
          <p:spPr>
            <a:xfrm rot="0">
              <a:off x="148122" y="148122"/>
              <a:ext cx="4977292" cy="4506059"/>
            </a:xfrm>
            <a:prstGeom prst="rect">
              <a:avLst/>
            </a:prstGeom>
            <a:solidFill>
              <a:srgbClr val="000000"/>
            </a:solidFill>
          </p:spPr>
        </p:sp>
        <p:sp>
          <p:nvSpPr>
            <p:cNvPr name="AutoShape 20" id="20"/>
            <p:cNvSpPr/>
            <p:nvPr/>
          </p:nvSpPr>
          <p:spPr>
            <a:xfrm rot="0">
              <a:off x="0" y="0"/>
              <a:ext cx="4977292" cy="4506059"/>
            </a:xfrm>
            <a:prstGeom prst="rect">
              <a:avLst/>
            </a:prstGeom>
            <a:solidFill>
              <a:srgbClr val="FFFFFF"/>
            </a:solidFill>
          </p:spPr>
        </p:sp>
      </p:grpSp>
      <p:sp>
        <p:nvSpPr>
          <p:cNvPr name="TextBox 21" id="21"/>
          <p:cNvSpPr txBox="true"/>
          <p:nvPr/>
        </p:nvSpPr>
        <p:spPr>
          <a:xfrm rot="0">
            <a:off x="14098374" y="5818067"/>
            <a:ext cx="2960771" cy="607172"/>
          </a:xfrm>
          <a:prstGeom prst="rect">
            <a:avLst/>
          </a:prstGeom>
        </p:spPr>
        <p:txBody>
          <a:bodyPr anchor="t" rtlCol="false" tIns="0" lIns="0" bIns="0" rIns="0">
            <a:spAutoFit/>
          </a:bodyPr>
          <a:lstStyle/>
          <a:p>
            <a:pPr algn="r" marL="0" indent="0" lvl="0">
              <a:lnSpc>
                <a:spcPts val="4964"/>
              </a:lnSpc>
            </a:pPr>
            <a:r>
              <a:rPr lang="en-US" sz="3495" spc="-34">
                <a:solidFill>
                  <a:srgbClr val="000000"/>
                </a:solidFill>
                <a:latin typeface="Heebo Regular Bold"/>
              </a:rPr>
              <a:t>Decision Tree</a:t>
            </a:r>
          </a:p>
        </p:txBody>
      </p:sp>
      <p:sp>
        <p:nvSpPr>
          <p:cNvPr name="Freeform 22" id="22"/>
          <p:cNvSpPr/>
          <p:nvPr/>
        </p:nvSpPr>
        <p:spPr>
          <a:xfrm flipH="false" flipV="false" rot="0">
            <a:off x="3156983" y="8919146"/>
            <a:ext cx="2360763" cy="2735708"/>
          </a:xfrm>
          <a:custGeom>
            <a:avLst/>
            <a:gdLst/>
            <a:ahLst/>
            <a:cxnLst/>
            <a:rect r="r" b="b" t="t" l="l"/>
            <a:pathLst>
              <a:path h="2735708" w="2360763">
                <a:moveTo>
                  <a:pt x="0" y="0"/>
                </a:moveTo>
                <a:lnTo>
                  <a:pt x="2360764" y="0"/>
                </a:lnTo>
                <a:lnTo>
                  <a:pt x="2360764" y="2735708"/>
                </a:lnTo>
                <a:lnTo>
                  <a:pt x="0" y="2735708"/>
                </a:lnTo>
                <a:lnTo>
                  <a:pt x="0" y="0"/>
                </a:lnTo>
                <a:close/>
              </a:path>
            </a:pathLst>
          </a:custGeom>
          <a:blipFill>
            <a:blip r:embed="rId3"/>
            <a:stretch>
              <a:fillRect l="0" t="0" r="0" b="0"/>
            </a:stretch>
          </a:blipFill>
        </p:spPr>
      </p:sp>
      <p:sp>
        <p:nvSpPr>
          <p:cNvPr name="Freeform 23" id="23"/>
          <p:cNvSpPr/>
          <p:nvPr/>
        </p:nvSpPr>
        <p:spPr>
          <a:xfrm flipH="false" flipV="false" rot="4637485">
            <a:off x="13790248" y="1654024"/>
            <a:ext cx="3577023" cy="2577807"/>
          </a:xfrm>
          <a:custGeom>
            <a:avLst/>
            <a:gdLst/>
            <a:ahLst/>
            <a:cxnLst/>
            <a:rect r="r" b="b" t="t" l="l"/>
            <a:pathLst>
              <a:path h="2577807" w="3577023">
                <a:moveTo>
                  <a:pt x="0" y="0"/>
                </a:moveTo>
                <a:lnTo>
                  <a:pt x="3577023" y="0"/>
                </a:lnTo>
                <a:lnTo>
                  <a:pt x="3577023" y="2577808"/>
                </a:lnTo>
                <a:lnTo>
                  <a:pt x="0" y="2577808"/>
                </a:lnTo>
                <a:lnTo>
                  <a:pt x="0" y="0"/>
                </a:lnTo>
                <a:close/>
              </a:path>
            </a:pathLst>
          </a:custGeom>
          <a:blipFill>
            <a:blip r:embed="rId4"/>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1714444" cy="10366602"/>
            <a:chOff x="0" y="0"/>
            <a:chExt cx="3962664" cy="3506727"/>
          </a:xfrm>
        </p:grpSpPr>
        <p:sp>
          <p:nvSpPr>
            <p:cNvPr name="Freeform 3" id="3"/>
            <p:cNvSpPr/>
            <p:nvPr/>
          </p:nvSpPr>
          <p:spPr>
            <a:xfrm flipH="false" flipV="false" rot="0">
              <a:off x="0" y="0"/>
              <a:ext cx="3962664" cy="3506727"/>
            </a:xfrm>
            <a:custGeom>
              <a:avLst/>
              <a:gdLst/>
              <a:ahLst/>
              <a:cxnLst/>
              <a:rect r="r" b="b" t="t" l="l"/>
              <a:pathLst>
                <a:path h="3506727" w="3962664">
                  <a:moveTo>
                    <a:pt x="0" y="0"/>
                  </a:moveTo>
                  <a:lnTo>
                    <a:pt x="3962664" y="0"/>
                  </a:lnTo>
                  <a:lnTo>
                    <a:pt x="3962664" y="3506727"/>
                  </a:lnTo>
                  <a:lnTo>
                    <a:pt x="0" y="3506727"/>
                  </a:lnTo>
                  <a:close/>
                </a:path>
              </a:pathLst>
            </a:custGeom>
            <a:solidFill>
              <a:srgbClr val="F3F3F3"/>
            </a:solidFill>
          </p:spPr>
        </p:sp>
      </p:grpSp>
      <p:sp>
        <p:nvSpPr>
          <p:cNvPr name="TextBox 4" id="4"/>
          <p:cNvSpPr txBox="true"/>
          <p:nvPr/>
        </p:nvSpPr>
        <p:spPr>
          <a:xfrm rot="0">
            <a:off x="430622" y="1071562"/>
            <a:ext cx="11283497" cy="8686800"/>
          </a:xfrm>
          <a:prstGeom prst="rect">
            <a:avLst/>
          </a:prstGeom>
        </p:spPr>
        <p:txBody>
          <a:bodyPr anchor="t" rtlCol="false" tIns="0" lIns="0" bIns="0" rIns="0">
            <a:spAutoFit/>
          </a:bodyPr>
          <a:lstStyle/>
          <a:p>
            <a:pPr>
              <a:lnSpc>
                <a:spcPts val="4320"/>
              </a:lnSpc>
            </a:pPr>
            <a:r>
              <a:rPr lang="en-US" sz="3600" spc="-36">
                <a:solidFill>
                  <a:srgbClr val="000000"/>
                </a:solidFill>
                <a:latin typeface="Heebo Regular Bold"/>
              </a:rPr>
              <a:t>K-Nearest Neighbour (KNN)</a:t>
            </a:r>
            <a:r>
              <a:rPr lang="en-US" sz="3600" spc="-36">
                <a:solidFill>
                  <a:srgbClr val="000000"/>
                </a:solidFill>
                <a:latin typeface="Heebo Regular"/>
              </a:rPr>
              <a:t> is an </a:t>
            </a:r>
            <a:r>
              <a:rPr lang="en-US" sz="3600" spc="-36">
                <a:solidFill>
                  <a:srgbClr val="000000"/>
                </a:solidFill>
                <a:latin typeface="Heebo Regular Bold"/>
              </a:rPr>
              <a:t>instance-based</a:t>
            </a:r>
            <a:r>
              <a:rPr lang="en-US" sz="3600" spc="-36">
                <a:solidFill>
                  <a:srgbClr val="000000"/>
                </a:solidFill>
                <a:latin typeface="Heebo Regular"/>
              </a:rPr>
              <a:t> learning classification algorithm. In KNN, there are two key concepts for classification: </a:t>
            </a:r>
            <a:r>
              <a:rPr lang="en-US" sz="3600" spc="-36">
                <a:solidFill>
                  <a:srgbClr val="000000"/>
                </a:solidFill>
                <a:latin typeface="Heebo Regular Bold"/>
              </a:rPr>
              <a:t>Euclidean distance</a:t>
            </a:r>
            <a:r>
              <a:rPr lang="en-US" sz="3600" spc="-36">
                <a:solidFill>
                  <a:srgbClr val="000000"/>
                </a:solidFill>
                <a:latin typeface="Heebo Regular"/>
              </a:rPr>
              <a:t> and </a:t>
            </a:r>
            <a:r>
              <a:rPr lang="en-US" sz="3600" spc="-36">
                <a:solidFill>
                  <a:srgbClr val="000000"/>
                </a:solidFill>
                <a:latin typeface="Heebo Regular Bold"/>
              </a:rPr>
              <a:t>K-Number</a:t>
            </a:r>
            <a:r>
              <a:rPr lang="en-US" sz="3600" spc="-36">
                <a:solidFill>
                  <a:srgbClr val="000000"/>
                </a:solidFill>
                <a:latin typeface="Heebo Regular"/>
              </a:rPr>
              <a:t>. Euclidean distance is calculated using the following formula:</a:t>
            </a:r>
          </a:p>
          <a:p>
            <a:pPr>
              <a:lnSpc>
                <a:spcPts val="4320"/>
              </a:lnSpc>
            </a:pPr>
          </a:p>
          <a:p>
            <a:pPr>
              <a:lnSpc>
                <a:spcPts val="4320"/>
              </a:lnSpc>
            </a:pPr>
          </a:p>
          <a:p>
            <a:pPr>
              <a:lnSpc>
                <a:spcPts val="4320"/>
              </a:lnSpc>
            </a:pPr>
          </a:p>
          <a:p>
            <a:pPr>
              <a:lnSpc>
                <a:spcPts val="4320"/>
              </a:lnSpc>
            </a:pPr>
          </a:p>
          <a:p>
            <a:pPr marL="0" indent="0" lvl="0">
              <a:lnSpc>
                <a:spcPts val="4320"/>
              </a:lnSpc>
              <a:spcBef>
                <a:spcPct val="0"/>
              </a:spcBef>
            </a:pPr>
            <a:r>
              <a:rPr lang="en-US" sz="3600" spc="-36">
                <a:solidFill>
                  <a:srgbClr val="000000"/>
                </a:solidFill>
                <a:latin typeface="Heebo Regular"/>
              </a:rPr>
              <a:t>Here, </a:t>
            </a:r>
            <a:r>
              <a:rPr lang="en-US" sz="3600" spc="-36">
                <a:solidFill>
                  <a:srgbClr val="000000"/>
                </a:solidFill>
                <a:latin typeface="Heebo Regular Bold"/>
              </a:rPr>
              <a:t>p </a:t>
            </a:r>
            <a:r>
              <a:rPr lang="en-US" sz="3600" spc="-36">
                <a:solidFill>
                  <a:srgbClr val="000000"/>
                </a:solidFill>
                <a:latin typeface="Heebo Regular"/>
              </a:rPr>
              <a:t>and </a:t>
            </a:r>
            <a:r>
              <a:rPr lang="en-US" sz="3600" spc="-36">
                <a:solidFill>
                  <a:srgbClr val="000000"/>
                </a:solidFill>
                <a:latin typeface="Heebo Regular Bold"/>
              </a:rPr>
              <a:t>q </a:t>
            </a:r>
            <a:r>
              <a:rPr lang="en-US" sz="3600" spc="-36">
                <a:solidFill>
                  <a:srgbClr val="000000"/>
                </a:solidFill>
                <a:latin typeface="Heebo Regular"/>
              </a:rPr>
              <a:t>represent the </a:t>
            </a:r>
            <a:r>
              <a:rPr lang="en-US" sz="3600" spc="-36">
                <a:solidFill>
                  <a:srgbClr val="000000"/>
                </a:solidFill>
                <a:latin typeface="Heebo Regular Bold"/>
              </a:rPr>
              <a:t>subjects being compared</a:t>
            </a:r>
            <a:r>
              <a:rPr lang="en-US" sz="3600" spc="-36">
                <a:solidFill>
                  <a:srgbClr val="000000"/>
                </a:solidFill>
                <a:latin typeface="Heebo Regular"/>
              </a:rPr>
              <a:t>, with </a:t>
            </a:r>
            <a:r>
              <a:rPr lang="en-US" sz="3600" spc="-36">
                <a:solidFill>
                  <a:srgbClr val="000000"/>
                </a:solidFill>
                <a:latin typeface="Heebo Regular Bold"/>
              </a:rPr>
              <a:t>n </a:t>
            </a:r>
            <a:r>
              <a:rPr lang="en-US" sz="3600" spc="-36">
                <a:solidFill>
                  <a:srgbClr val="000000"/>
                </a:solidFill>
                <a:latin typeface="Heebo Regular"/>
              </a:rPr>
              <a:t>representing the </a:t>
            </a:r>
            <a:r>
              <a:rPr lang="en-US" sz="3600" spc="-36">
                <a:solidFill>
                  <a:srgbClr val="000000"/>
                </a:solidFill>
                <a:latin typeface="Heebo Regular Bold"/>
              </a:rPr>
              <a:t>number of characteristics</a:t>
            </a:r>
            <a:r>
              <a:rPr lang="en-US" sz="3600" spc="-36">
                <a:solidFill>
                  <a:srgbClr val="000000"/>
                </a:solidFill>
                <a:latin typeface="Heebo Regular"/>
              </a:rPr>
              <a:t>. </a:t>
            </a:r>
            <a:r>
              <a:rPr lang="en-US" sz="3600" spc="-36">
                <a:solidFill>
                  <a:srgbClr val="000000"/>
                </a:solidFill>
                <a:latin typeface="Heebo Regular Bold"/>
              </a:rPr>
              <a:t>K-Number</a:t>
            </a:r>
            <a:r>
              <a:rPr lang="en-US" sz="3600" spc="-36">
                <a:solidFill>
                  <a:srgbClr val="000000"/>
                </a:solidFill>
                <a:latin typeface="Heebo Regular"/>
              </a:rPr>
              <a:t> refers to the </a:t>
            </a:r>
            <a:r>
              <a:rPr lang="en-US" sz="3600" spc="-36">
                <a:solidFill>
                  <a:srgbClr val="000000"/>
                </a:solidFill>
                <a:latin typeface="Heebo Regular Bold"/>
              </a:rPr>
              <a:t>number of nearest neighbors</a:t>
            </a:r>
            <a:r>
              <a:rPr lang="en-US" sz="3600" spc="-36">
                <a:solidFill>
                  <a:srgbClr val="000000"/>
                </a:solidFill>
                <a:latin typeface="Heebo Regular"/>
              </a:rPr>
              <a:t> considered for a </a:t>
            </a:r>
            <a:r>
              <a:rPr lang="en-US" sz="3600" spc="-36">
                <a:solidFill>
                  <a:srgbClr val="000000"/>
                </a:solidFill>
                <a:latin typeface="Heebo Regular Bold"/>
              </a:rPr>
              <a:t>specific query point</a:t>
            </a:r>
            <a:r>
              <a:rPr lang="en-US" sz="3600" spc="-36">
                <a:solidFill>
                  <a:srgbClr val="000000"/>
                </a:solidFill>
                <a:latin typeface="Heebo Regular"/>
              </a:rPr>
              <a:t>. Determining an optimal K-value is crucial to </a:t>
            </a:r>
            <a:r>
              <a:rPr lang="en-US" sz="3600" spc="-36">
                <a:solidFill>
                  <a:srgbClr val="000000"/>
                </a:solidFill>
                <a:latin typeface="Heebo Regular Bold"/>
              </a:rPr>
              <a:t>avoid overfitting</a:t>
            </a:r>
            <a:r>
              <a:rPr lang="en-US" sz="3600" spc="-36">
                <a:solidFill>
                  <a:srgbClr val="000000"/>
                </a:solidFill>
                <a:latin typeface="Heebo Regular"/>
              </a:rPr>
              <a:t>, and it can be obtained by taking the square root of the number of observations.</a:t>
            </a:r>
          </a:p>
        </p:txBody>
      </p:sp>
      <p:sp>
        <p:nvSpPr>
          <p:cNvPr name="Freeform 5" id="5"/>
          <p:cNvSpPr/>
          <p:nvPr/>
        </p:nvSpPr>
        <p:spPr>
          <a:xfrm flipH="false" flipV="false" rot="0">
            <a:off x="12142744" y="680958"/>
            <a:ext cx="3124970" cy="2965828"/>
          </a:xfrm>
          <a:custGeom>
            <a:avLst/>
            <a:gdLst/>
            <a:ahLst/>
            <a:cxnLst/>
            <a:rect r="r" b="b" t="t" l="l"/>
            <a:pathLst>
              <a:path h="2965828" w="3124970">
                <a:moveTo>
                  <a:pt x="0" y="0"/>
                </a:moveTo>
                <a:lnTo>
                  <a:pt x="3124970" y="0"/>
                </a:lnTo>
                <a:lnTo>
                  <a:pt x="3124970" y="2965828"/>
                </a:lnTo>
                <a:lnTo>
                  <a:pt x="0" y="2965828"/>
                </a:lnTo>
                <a:lnTo>
                  <a:pt x="0" y="0"/>
                </a:lnTo>
                <a:close/>
              </a:path>
            </a:pathLst>
          </a:custGeom>
          <a:blipFill>
            <a:blip r:embed="rId2"/>
            <a:stretch>
              <a:fillRect l="0" t="0" r="0" b="0"/>
            </a:stretch>
          </a:blipFill>
        </p:spPr>
      </p:sp>
      <p:sp>
        <p:nvSpPr>
          <p:cNvPr name="Freeform 6" id="6"/>
          <p:cNvSpPr/>
          <p:nvPr/>
        </p:nvSpPr>
        <p:spPr>
          <a:xfrm flipH="false" flipV="false" rot="652167">
            <a:off x="15862772" y="2542437"/>
            <a:ext cx="2035781" cy="1962325"/>
          </a:xfrm>
          <a:custGeom>
            <a:avLst/>
            <a:gdLst/>
            <a:ahLst/>
            <a:cxnLst/>
            <a:rect r="r" b="b" t="t" l="l"/>
            <a:pathLst>
              <a:path h="1962325" w="2035781">
                <a:moveTo>
                  <a:pt x="0" y="0"/>
                </a:moveTo>
                <a:lnTo>
                  <a:pt x="2035781" y="0"/>
                </a:lnTo>
                <a:lnTo>
                  <a:pt x="2035781" y="1962325"/>
                </a:lnTo>
                <a:lnTo>
                  <a:pt x="0" y="1962325"/>
                </a:lnTo>
                <a:lnTo>
                  <a:pt x="0" y="0"/>
                </a:lnTo>
                <a:close/>
              </a:path>
            </a:pathLst>
          </a:custGeom>
          <a:blipFill>
            <a:blip r:embed="rId3"/>
            <a:stretch>
              <a:fillRect l="0" t="0" r="0" b="0"/>
            </a:stretch>
          </a:blipFill>
        </p:spPr>
      </p:sp>
      <p:sp>
        <p:nvSpPr>
          <p:cNvPr name="Freeform 7" id="7"/>
          <p:cNvSpPr/>
          <p:nvPr/>
        </p:nvSpPr>
        <p:spPr>
          <a:xfrm flipH="false" flipV="false" rot="0">
            <a:off x="14552247" y="3436492"/>
            <a:ext cx="2360763" cy="2735708"/>
          </a:xfrm>
          <a:custGeom>
            <a:avLst/>
            <a:gdLst/>
            <a:ahLst/>
            <a:cxnLst/>
            <a:rect r="r" b="b" t="t" l="l"/>
            <a:pathLst>
              <a:path h="2735708" w="2360763">
                <a:moveTo>
                  <a:pt x="0" y="0"/>
                </a:moveTo>
                <a:lnTo>
                  <a:pt x="2360763" y="0"/>
                </a:lnTo>
                <a:lnTo>
                  <a:pt x="2360763" y="2735708"/>
                </a:lnTo>
                <a:lnTo>
                  <a:pt x="0" y="2735708"/>
                </a:lnTo>
                <a:lnTo>
                  <a:pt x="0" y="0"/>
                </a:lnTo>
                <a:close/>
              </a:path>
            </a:pathLst>
          </a:custGeom>
          <a:blipFill>
            <a:blip r:embed="rId4"/>
            <a:stretch>
              <a:fillRect l="0" t="0" r="0" b="0"/>
            </a:stretch>
          </a:blipFill>
        </p:spPr>
      </p:sp>
      <p:sp>
        <p:nvSpPr>
          <p:cNvPr name="Freeform 8" id="8"/>
          <p:cNvSpPr/>
          <p:nvPr/>
        </p:nvSpPr>
        <p:spPr>
          <a:xfrm flipH="false" flipV="false" rot="0">
            <a:off x="430622" y="4090455"/>
            <a:ext cx="9518548" cy="1427782"/>
          </a:xfrm>
          <a:custGeom>
            <a:avLst/>
            <a:gdLst/>
            <a:ahLst/>
            <a:cxnLst/>
            <a:rect r="r" b="b" t="t" l="l"/>
            <a:pathLst>
              <a:path h="1427782" w="9518548">
                <a:moveTo>
                  <a:pt x="0" y="0"/>
                </a:moveTo>
                <a:lnTo>
                  <a:pt x="9518548" y="0"/>
                </a:lnTo>
                <a:lnTo>
                  <a:pt x="9518548" y="1427782"/>
                </a:lnTo>
                <a:lnTo>
                  <a:pt x="0" y="1427782"/>
                </a:lnTo>
                <a:lnTo>
                  <a:pt x="0" y="0"/>
                </a:lnTo>
                <a:close/>
              </a:path>
            </a:pathLst>
          </a:custGeom>
          <a:blipFill>
            <a:blip r:embed="rId5"/>
            <a:stretch>
              <a:fillRect l="0" t="0" r="0" b="0"/>
            </a:stretch>
          </a:blipFill>
        </p:spPr>
      </p:sp>
      <p:sp>
        <p:nvSpPr>
          <p:cNvPr name="TextBox 9" id="9"/>
          <p:cNvSpPr txBox="true"/>
          <p:nvPr/>
        </p:nvSpPr>
        <p:spPr>
          <a:xfrm rot="0">
            <a:off x="12611219" y="7145648"/>
            <a:ext cx="4648081" cy="2360930"/>
          </a:xfrm>
          <a:prstGeom prst="rect">
            <a:avLst/>
          </a:prstGeom>
        </p:spPr>
        <p:txBody>
          <a:bodyPr anchor="t" rtlCol="false" tIns="0" lIns="0" bIns="0" rIns="0">
            <a:spAutoFit/>
          </a:bodyPr>
          <a:lstStyle/>
          <a:p>
            <a:pPr algn="ctr" marL="0" indent="0" lvl="0">
              <a:lnSpc>
                <a:spcPts val="9520"/>
              </a:lnSpc>
              <a:spcBef>
                <a:spcPct val="0"/>
              </a:spcBef>
            </a:pPr>
            <a:r>
              <a:rPr lang="en-US" sz="6800" spc="-68">
                <a:solidFill>
                  <a:srgbClr val="000000"/>
                </a:solidFill>
                <a:latin typeface="Heebo Regular Bold"/>
              </a:rPr>
              <a:t>K-Nearest Neighbour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573556" y="0"/>
            <a:ext cx="11714444" cy="10366602"/>
            <a:chOff x="0" y="0"/>
            <a:chExt cx="3962664" cy="3506727"/>
          </a:xfrm>
        </p:grpSpPr>
        <p:sp>
          <p:nvSpPr>
            <p:cNvPr name="Freeform 3" id="3"/>
            <p:cNvSpPr/>
            <p:nvPr/>
          </p:nvSpPr>
          <p:spPr>
            <a:xfrm flipH="false" flipV="false" rot="0">
              <a:off x="0" y="0"/>
              <a:ext cx="3962664" cy="3506727"/>
            </a:xfrm>
            <a:custGeom>
              <a:avLst/>
              <a:gdLst/>
              <a:ahLst/>
              <a:cxnLst/>
              <a:rect r="r" b="b" t="t" l="l"/>
              <a:pathLst>
                <a:path h="3506727" w="3962664">
                  <a:moveTo>
                    <a:pt x="0" y="0"/>
                  </a:moveTo>
                  <a:lnTo>
                    <a:pt x="3962664" y="0"/>
                  </a:lnTo>
                  <a:lnTo>
                    <a:pt x="3962664" y="3506727"/>
                  </a:lnTo>
                  <a:lnTo>
                    <a:pt x="0" y="3506727"/>
                  </a:lnTo>
                  <a:close/>
                </a:path>
              </a:pathLst>
            </a:custGeom>
            <a:solidFill>
              <a:srgbClr val="F3F3F3"/>
            </a:solidFill>
          </p:spPr>
        </p:sp>
      </p:grpSp>
      <p:sp>
        <p:nvSpPr>
          <p:cNvPr name="TextBox 4" id="4"/>
          <p:cNvSpPr txBox="true"/>
          <p:nvPr/>
        </p:nvSpPr>
        <p:spPr>
          <a:xfrm rot="0">
            <a:off x="6789030" y="1343025"/>
            <a:ext cx="11283497" cy="7600950"/>
          </a:xfrm>
          <a:prstGeom prst="rect">
            <a:avLst/>
          </a:prstGeom>
        </p:spPr>
        <p:txBody>
          <a:bodyPr anchor="t" rtlCol="false" tIns="0" lIns="0" bIns="0" rIns="0">
            <a:spAutoFit/>
          </a:bodyPr>
          <a:lstStyle/>
          <a:p>
            <a:pPr algn="r">
              <a:lnSpc>
                <a:spcPts val="4320"/>
              </a:lnSpc>
            </a:pPr>
            <a:r>
              <a:rPr lang="en-US" sz="3600" spc="-36">
                <a:solidFill>
                  <a:srgbClr val="000000"/>
                </a:solidFill>
                <a:latin typeface="Heebo Regular Bold"/>
              </a:rPr>
              <a:t>XGBoost </a:t>
            </a:r>
            <a:r>
              <a:rPr lang="en-US" sz="3600" spc="-36">
                <a:solidFill>
                  <a:srgbClr val="000000"/>
                </a:solidFill>
                <a:latin typeface="Heebo Regular"/>
              </a:rPr>
              <a:t>is an </a:t>
            </a:r>
            <a:r>
              <a:rPr lang="en-US" sz="3600" spc="-36">
                <a:solidFill>
                  <a:srgbClr val="000000"/>
                </a:solidFill>
                <a:latin typeface="Heebo Regular Bold"/>
              </a:rPr>
              <a:t>ensemble learning</a:t>
            </a:r>
            <a:r>
              <a:rPr lang="en-US" sz="3600" spc="-36">
                <a:solidFill>
                  <a:srgbClr val="000000"/>
                </a:solidFill>
                <a:latin typeface="Heebo Regular"/>
              </a:rPr>
              <a:t> method based on </a:t>
            </a:r>
            <a:r>
              <a:rPr lang="en-US" sz="3600" spc="-36">
                <a:solidFill>
                  <a:srgbClr val="000000"/>
                </a:solidFill>
                <a:latin typeface="Heebo Regular Bold"/>
              </a:rPr>
              <a:t>Decision Trees</a:t>
            </a:r>
            <a:r>
              <a:rPr lang="en-US" sz="3600" spc="-36">
                <a:solidFill>
                  <a:srgbClr val="000000"/>
                </a:solidFill>
                <a:latin typeface="Heebo Regular"/>
              </a:rPr>
              <a:t>. It iteratively </a:t>
            </a:r>
            <a:r>
              <a:rPr lang="en-US" sz="3600" spc="-36">
                <a:solidFill>
                  <a:srgbClr val="000000"/>
                </a:solidFill>
                <a:latin typeface="Heebo Regular Bold"/>
              </a:rPr>
              <a:t>adjusts model parameters to minimize training loss</a:t>
            </a:r>
            <a:r>
              <a:rPr lang="en-US" sz="3600" spc="-36">
                <a:solidFill>
                  <a:srgbClr val="000000"/>
                </a:solidFill>
                <a:latin typeface="Heebo Regular"/>
              </a:rPr>
              <a:t>, and the training loss is calculated using the following formula:</a:t>
            </a:r>
          </a:p>
          <a:p>
            <a:pPr algn="r">
              <a:lnSpc>
                <a:spcPts val="4320"/>
              </a:lnSpc>
            </a:pPr>
          </a:p>
          <a:p>
            <a:pPr algn="r">
              <a:lnSpc>
                <a:spcPts val="4320"/>
              </a:lnSpc>
            </a:pPr>
          </a:p>
          <a:p>
            <a:pPr algn="r">
              <a:lnSpc>
                <a:spcPts val="4320"/>
              </a:lnSpc>
            </a:pPr>
            <a:r>
              <a:rPr lang="en-US" sz="3600" spc="-36">
                <a:solidFill>
                  <a:srgbClr val="000000"/>
                </a:solidFill>
                <a:latin typeface="Heebo Regular"/>
              </a:rPr>
              <a:t>Here, </a:t>
            </a:r>
            <a:r>
              <a:rPr lang="en-US" sz="3600" spc="-36">
                <a:solidFill>
                  <a:srgbClr val="000000"/>
                </a:solidFill>
                <a:latin typeface="Heebo Regular Bold"/>
              </a:rPr>
              <a:t>L </a:t>
            </a:r>
            <a:r>
              <a:rPr lang="en-US" sz="3600" spc="-36">
                <a:solidFill>
                  <a:srgbClr val="000000"/>
                </a:solidFill>
                <a:latin typeface="Heebo Regular"/>
              </a:rPr>
              <a:t>represents the </a:t>
            </a:r>
            <a:r>
              <a:rPr lang="en-US" sz="3600" spc="-36">
                <a:solidFill>
                  <a:srgbClr val="000000"/>
                </a:solidFill>
                <a:latin typeface="Heebo Regular Bold"/>
              </a:rPr>
              <a:t>loss function</a:t>
            </a:r>
            <a:r>
              <a:rPr lang="en-US" sz="3600" spc="-36">
                <a:solidFill>
                  <a:srgbClr val="000000"/>
                </a:solidFill>
                <a:latin typeface="Heebo Regular"/>
              </a:rPr>
              <a:t>, represents the </a:t>
            </a:r>
            <a:r>
              <a:rPr lang="en-US" sz="3600" spc="-36">
                <a:solidFill>
                  <a:srgbClr val="000000"/>
                </a:solidFill>
                <a:latin typeface="Heebo Regular Bold"/>
              </a:rPr>
              <a:t>regularization function</a:t>
            </a:r>
            <a:r>
              <a:rPr lang="en-US" sz="3600" spc="-36">
                <a:solidFill>
                  <a:srgbClr val="000000"/>
                </a:solidFill>
                <a:latin typeface="Heebo Regular"/>
              </a:rPr>
              <a:t>, and represents the </a:t>
            </a:r>
            <a:r>
              <a:rPr lang="en-US" sz="3600" spc="-36">
                <a:solidFill>
                  <a:srgbClr val="000000"/>
                </a:solidFill>
                <a:latin typeface="Heebo Regular Bold"/>
              </a:rPr>
              <a:t>model parameters</a:t>
            </a:r>
            <a:r>
              <a:rPr lang="en-US" sz="3600" spc="-36">
                <a:solidFill>
                  <a:srgbClr val="000000"/>
                </a:solidFill>
                <a:latin typeface="Heebo Regular"/>
              </a:rPr>
              <a:t>. The loss function is calculated with:</a:t>
            </a:r>
          </a:p>
          <a:p>
            <a:pPr algn="r">
              <a:lnSpc>
                <a:spcPts val="4320"/>
              </a:lnSpc>
            </a:pPr>
          </a:p>
          <a:p>
            <a:pPr algn="r">
              <a:lnSpc>
                <a:spcPts val="4320"/>
              </a:lnSpc>
            </a:pPr>
          </a:p>
          <a:p>
            <a:pPr algn="r">
              <a:lnSpc>
                <a:spcPts val="4320"/>
              </a:lnSpc>
            </a:pPr>
          </a:p>
          <a:p>
            <a:pPr algn="r" marL="0" indent="0" lvl="0">
              <a:lnSpc>
                <a:spcPts val="4320"/>
              </a:lnSpc>
              <a:spcBef>
                <a:spcPct val="0"/>
              </a:spcBef>
            </a:pPr>
            <a:r>
              <a:rPr lang="en-US" sz="3600" spc="-36">
                <a:solidFill>
                  <a:srgbClr val="000000"/>
                </a:solidFill>
                <a:latin typeface="Heebo Regular"/>
              </a:rPr>
              <a:t>Where y  represents the </a:t>
            </a:r>
            <a:r>
              <a:rPr lang="en-US" sz="3600" spc="-36">
                <a:solidFill>
                  <a:srgbClr val="000000"/>
                </a:solidFill>
                <a:latin typeface="Heebo Regular Bold"/>
              </a:rPr>
              <a:t>true value</a:t>
            </a:r>
            <a:r>
              <a:rPr lang="en-US" sz="3600" spc="-36">
                <a:solidFill>
                  <a:srgbClr val="000000"/>
                </a:solidFill>
                <a:latin typeface="Heebo Regular"/>
              </a:rPr>
              <a:t>, y  is the </a:t>
            </a:r>
            <a:r>
              <a:rPr lang="en-US" sz="3600" spc="-36">
                <a:solidFill>
                  <a:srgbClr val="000000"/>
                </a:solidFill>
                <a:latin typeface="Heebo Regular Bold"/>
              </a:rPr>
              <a:t>prediction score </a:t>
            </a:r>
            <a:r>
              <a:rPr lang="en-US" sz="3600" spc="-36">
                <a:solidFill>
                  <a:srgbClr val="000000"/>
                </a:solidFill>
                <a:latin typeface="Heebo Regular"/>
              </a:rPr>
              <a:t>of the model, and n is the </a:t>
            </a:r>
            <a:r>
              <a:rPr lang="en-US" sz="3600" spc="-36">
                <a:solidFill>
                  <a:srgbClr val="000000"/>
                </a:solidFill>
                <a:latin typeface="Heebo Regular Bold"/>
              </a:rPr>
              <a:t>number of iterations</a:t>
            </a:r>
            <a:r>
              <a:rPr lang="en-US" sz="3600" spc="-36">
                <a:solidFill>
                  <a:srgbClr val="000000"/>
                </a:solidFill>
                <a:latin typeface="Heebo Regular"/>
              </a:rPr>
              <a:t>.</a:t>
            </a:r>
          </a:p>
        </p:txBody>
      </p:sp>
      <p:sp>
        <p:nvSpPr>
          <p:cNvPr name="Freeform 5" id="5"/>
          <p:cNvSpPr/>
          <p:nvPr/>
        </p:nvSpPr>
        <p:spPr>
          <a:xfrm flipH="false" flipV="false" rot="0">
            <a:off x="1357871" y="1910053"/>
            <a:ext cx="2360763" cy="2735708"/>
          </a:xfrm>
          <a:custGeom>
            <a:avLst/>
            <a:gdLst/>
            <a:ahLst/>
            <a:cxnLst/>
            <a:rect r="r" b="b" t="t" l="l"/>
            <a:pathLst>
              <a:path h="2735708" w="2360763">
                <a:moveTo>
                  <a:pt x="0" y="0"/>
                </a:moveTo>
                <a:lnTo>
                  <a:pt x="2360763" y="0"/>
                </a:lnTo>
                <a:lnTo>
                  <a:pt x="2360763" y="2735708"/>
                </a:lnTo>
                <a:lnTo>
                  <a:pt x="0" y="2735708"/>
                </a:lnTo>
                <a:lnTo>
                  <a:pt x="0" y="0"/>
                </a:lnTo>
                <a:close/>
              </a:path>
            </a:pathLst>
          </a:custGeom>
          <a:blipFill>
            <a:blip r:embed="rId2"/>
            <a:stretch>
              <a:fillRect l="0" t="0" r="0" b="0"/>
            </a:stretch>
          </a:blipFill>
        </p:spPr>
      </p:sp>
      <p:sp>
        <p:nvSpPr>
          <p:cNvPr name="Freeform 6" id="6"/>
          <p:cNvSpPr/>
          <p:nvPr/>
        </p:nvSpPr>
        <p:spPr>
          <a:xfrm flipH="false" flipV="false" rot="0">
            <a:off x="13529562" y="3755261"/>
            <a:ext cx="4542965" cy="681445"/>
          </a:xfrm>
          <a:custGeom>
            <a:avLst/>
            <a:gdLst/>
            <a:ahLst/>
            <a:cxnLst/>
            <a:rect r="r" b="b" t="t" l="l"/>
            <a:pathLst>
              <a:path h="681445" w="4542965">
                <a:moveTo>
                  <a:pt x="0" y="0"/>
                </a:moveTo>
                <a:lnTo>
                  <a:pt x="4542965" y="0"/>
                </a:lnTo>
                <a:lnTo>
                  <a:pt x="4542965" y="681445"/>
                </a:lnTo>
                <a:lnTo>
                  <a:pt x="0" y="681445"/>
                </a:lnTo>
                <a:lnTo>
                  <a:pt x="0" y="0"/>
                </a:lnTo>
                <a:close/>
              </a:path>
            </a:pathLst>
          </a:custGeom>
          <a:blipFill>
            <a:blip r:embed="rId3"/>
            <a:stretch>
              <a:fillRect l="0" t="0" r="0" b="0"/>
            </a:stretch>
          </a:blipFill>
        </p:spPr>
      </p:sp>
      <p:sp>
        <p:nvSpPr>
          <p:cNvPr name="Freeform 7" id="7"/>
          <p:cNvSpPr/>
          <p:nvPr/>
        </p:nvSpPr>
        <p:spPr>
          <a:xfrm flipH="false" flipV="false" rot="0">
            <a:off x="13768079" y="6197569"/>
            <a:ext cx="4304448" cy="1304378"/>
          </a:xfrm>
          <a:custGeom>
            <a:avLst/>
            <a:gdLst/>
            <a:ahLst/>
            <a:cxnLst/>
            <a:rect r="r" b="b" t="t" l="l"/>
            <a:pathLst>
              <a:path h="1304378" w="4304448">
                <a:moveTo>
                  <a:pt x="0" y="0"/>
                </a:moveTo>
                <a:lnTo>
                  <a:pt x="4304448" y="0"/>
                </a:lnTo>
                <a:lnTo>
                  <a:pt x="4304448" y="1304378"/>
                </a:lnTo>
                <a:lnTo>
                  <a:pt x="0" y="1304378"/>
                </a:lnTo>
                <a:lnTo>
                  <a:pt x="0" y="0"/>
                </a:lnTo>
                <a:close/>
              </a:path>
            </a:pathLst>
          </a:custGeom>
          <a:blipFill>
            <a:blip r:embed="rId4"/>
            <a:stretch>
              <a:fillRect l="0" t="0" r="0" b="0"/>
            </a:stretch>
          </a:blipFill>
        </p:spPr>
      </p:sp>
      <p:sp>
        <p:nvSpPr>
          <p:cNvPr name="Freeform 8" id="8"/>
          <p:cNvSpPr/>
          <p:nvPr/>
        </p:nvSpPr>
        <p:spPr>
          <a:xfrm flipH="false" flipV="false" rot="-5400000">
            <a:off x="14488173" y="7740717"/>
            <a:ext cx="165056" cy="239991"/>
          </a:xfrm>
          <a:custGeom>
            <a:avLst/>
            <a:gdLst/>
            <a:ahLst/>
            <a:cxnLst/>
            <a:rect r="r" b="b" t="t" l="l"/>
            <a:pathLst>
              <a:path h="239991" w="165056">
                <a:moveTo>
                  <a:pt x="0" y="0"/>
                </a:moveTo>
                <a:lnTo>
                  <a:pt x="165055" y="0"/>
                </a:lnTo>
                <a:lnTo>
                  <a:pt x="165055" y="239991"/>
                </a:lnTo>
                <a:lnTo>
                  <a:pt x="0" y="2399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745177" y="6323207"/>
            <a:ext cx="4648081" cy="3561080"/>
          </a:xfrm>
          <a:prstGeom prst="rect">
            <a:avLst/>
          </a:prstGeom>
        </p:spPr>
        <p:txBody>
          <a:bodyPr anchor="t" rtlCol="false" tIns="0" lIns="0" bIns="0" rIns="0">
            <a:spAutoFit/>
          </a:bodyPr>
          <a:lstStyle/>
          <a:p>
            <a:pPr algn="ctr" marL="0" indent="0" lvl="0">
              <a:lnSpc>
                <a:spcPts val="9520"/>
              </a:lnSpc>
              <a:spcBef>
                <a:spcPct val="0"/>
              </a:spcBef>
            </a:pPr>
            <a:r>
              <a:rPr lang="en-US" sz="6800" spc="-68">
                <a:solidFill>
                  <a:srgbClr val="000000"/>
                </a:solidFill>
                <a:latin typeface="Heebo Regular Bold"/>
              </a:rPr>
              <a:t>Extreme Gradient Boosting</a:t>
            </a:r>
          </a:p>
        </p:txBody>
      </p:sp>
      <p:sp>
        <p:nvSpPr>
          <p:cNvPr name="TextBox 10" id="10"/>
          <p:cNvSpPr txBox="true"/>
          <p:nvPr/>
        </p:nvSpPr>
        <p:spPr>
          <a:xfrm rot="0">
            <a:off x="14705041" y="8074909"/>
            <a:ext cx="56436" cy="306705"/>
          </a:xfrm>
          <a:prstGeom prst="rect">
            <a:avLst/>
          </a:prstGeom>
        </p:spPr>
        <p:txBody>
          <a:bodyPr anchor="t" rtlCol="false" tIns="0" lIns="0" bIns="0" rIns="0">
            <a:spAutoFit/>
          </a:bodyPr>
          <a:lstStyle/>
          <a:p>
            <a:pPr algn="ctr">
              <a:lnSpc>
                <a:spcPts val="2520"/>
              </a:lnSpc>
              <a:spcBef>
                <a:spcPct val="0"/>
              </a:spcBef>
            </a:pPr>
            <a:r>
              <a:rPr lang="en-US" sz="1800" spc="-18">
                <a:solidFill>
                  <a:srgbClr val="000000"/>
                </a:solidFill>
                <a:latin typeface="Heebo Regular Bold"/>
              </a:rPr>
              <a:t>i</a:t>
            </a:r>
          </a:p>
        </p:txBody>
      </p:sp>
      <p:sp>
        <p:nvSpPr>
          <p:cNvPr name="TextBox 11" id="11"/>
          <p:cNvSpPr txBox="true"/>
          <p:nvPr/>
        </p:nvSpPr>
        <p:spPr>
          <a:xfrm rot="0">
            <a:off x="9144000" y="8074909"/>
            <a:ext cx="56436" cy="306705"/>
          </a:xfrm>
          <a:prstGeom prst="rect">
            <a:avLst/>
          </a:prstGeom>
        </p:spPr>
        <p:txBody>
          <a:bodyPr anchor="t" rtlCol="false" tIns="0" lIns="0" bIns="0" rIns="0">
            <a:spAutoFit/>
          </a:bodyPr>
          <a:lstStyle/>
          <a:p>
            <a:pPr algn="ctr">
              <a:lnSpc>
                <a:spcPts val="2520"/>
              </a:lnSpc>
              <a:spcBef>
                <a:spcPct val="0"/>
              </a:spcBef>
            </a:pPr>
            <a:r>
              <a:rPr lang="en-US" sz="1800" spc="-18">
                <a:solidFill>
                  <a:srgbClr val="000000"/>
                </a:solidFill>
                <a:latin typeface="Heebo Regular Bold"/>
              </a:rPr>
              <a:t>i</a:t>
            </a:r>
          </a:p>
        </p:txBody>
      </p:sp>
      <p:sp>
        <p:nvSpPr>
          <p:cNvPr name="Freeform 12" id="12"/>
          <p:cNvSpPr/>
          <p:nvPr/>
        </p:nvSpPr>
        <p:spPr>
          <a:xfrm flipH="false" flipV="false" rot="8304536">
            <a:off x="3778877" y="1877524"/>
            <a:ext cx="2402485" cy="2085674"/>
          </a:xfrm>
          <a:custGeom>
            <a:avLst/>
            <a:gdLst/>
            <a:ahLst/>
            <a:cxnLst/>
            <a:rect r="r" b="b" t="t" l="l"/>
            <a:pathLst>
              <a:path h="2085674" w="2402485">
                <a:moveTo>
                  <a:pt x="0" y="0"/>
                </a:moveTo>
                <a:lnTo>
                  <a:pt x="2402485" y="0"/>
                </a:lnTo>
                <a:lnTo>
                  <a:pt x="2402485" y="2085674"/>
                </a:lnTo>
                <a:lnTo>
                  <a:pt x="0" y="2085674"/>
                </a:lnTo>
                <a:lnTo>
                  <a:pt x="0" y="0"/>
                </a:lnTo>
                <a:close/>
              </a:path>
            </a:pathLst>
          </a:custGeom>
          <a:blipFill>
            <a:blip r:embed="rId7"/>
            <a:stretch>
              <a:fillRect l="0" t="0" r="0" b="0"/>
            </a:stretch>
          </a:blipFill>
        </p:spPr>
      </p:sp>
      <p:sp>
        <p:nvSpPr>
          <p:cNvPr name="Freeform 13" id="13"/>
          <p:cNvSpPr/>
          <p:nvPr/>
        </p:nvSpPr>
        <p:spPr>
          <a:xfrm flipH="false" flipV="false" rot="0">
            <a:off x="745177" y="3582983"/>
            <a:ext cx="2205124" cy="2125558"/>
          </a:xfrm>
          <a:custGeom>
            <a:avLst/>
            <a:gdLst/>
            <a:ahLst/>
            <a:cxnLst/>
            <a:rect r="r" b="b" t="t" l="l"/>
            <a:pathLst>
              <a:path h="2125558" w="2205124">
                <a:moveTo>
                  <a:pt x="0" y="0"/>
                </a:moveTo>
                <a:lnTo>
                  <a:pt x="2205124" y="0"/>
                </a:lnTo>
                <a:lnTo>
                  <a:pt x="2205124" y="2125557"/>
                </a:lnTo>
                <a:lnTo>
                  <a:pt x="0" y="2125557"/>
                </a:lnTo>
                <a:lnTo>
                  <a:pt x="0" y="0"/>
                </a:lnTo>
                <a:close/>
              </a:path>
            </a:pathLst>
          </a:custGeom>
          <a:blipFill>
            <a:blip r:embed="rId8"/>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1714444" cy="10366602"/>
            <a:chOff x="0" y="0"/>
            <a:chExt cx="3962664" cy="3506727"/>
          </a:xfrm>
        </p:grpSpPr>
        <p:sp>
          <p:nvSpPr>
            <p:cNvPr name="Freeform 3" id="3"/>
            <p:cNvSpPr/>
            <p:nvPr/>
          </p:nvSpPr>
          <p:spPr>
            <a:xfrm flipH="false" flipV="false" rot="0">
              <a:off x="0" y="0"/>
              <a:ext cx="3962664" cy="3506727"/>
            </a:xfrm>
            <a:custGeom>
              <a:avLst/>
              <a:gdLst/>
              <a:ahLst/>
              <a:cxnLst/>
              <a:rect r="r" b="b" t="t" l="l"/>
              <a:pathLst>
                <a:path h="3506727" w="3962664">
                  <a:moveTo>
                    <a:pt x="0" y="0"/>
                  </a:moveTo>
                  <a:lnTo>
                    <a:pt x="3962664" y="0"/>
                  </a:lnTo>
                  <a:lnTo>
                    <a:pt x="3962664" y="3506727"/>
                  </a:lnTo>
                  <a:lnTo>
                    <a:pt x="0" y="3506727"/>
                  </a:lnTo>
                  <a:close/>
                </a:path>
              </a:pathLst>
            </a:custGeom>
            <a:solidFill>
              <a:srgbClr val="F3F3F3"/>
            </a:solidFill>
          </p:spPr>
        </p:sp>
      </p:grpSp>
      <p:sp>
        <p:nvSpPr>
          <p:cNvPr name="TextBox 4" id="4"/>
          <p:cNvSpPr txBox="true"/>
          <p:nvPr/>
        </p:nvSpPr>
        <p:spPr>
          <a:xfrm rot="0">
            <a:off x="517530" y="3514725"/>
            <a:ext cx="10008845" cy="3257550"/>
          </a:xfrm>
          <a:prstGeom prst="rect">
            <a:avLst/>
          </a:prstGeom>
        </p:spPr>
        <p:txBody>
          <a:bodyPr anchor="t" rtlCol="false" tIns="0" lIns="0" bIns="0" rIns="0">
            <a:spAutoFit/>
          </a:bodyPr>
          <a:lstStyle/>
          <a:p>
            <a:pPr marL="0" indent="0" lvl="0">
              <a:lnSpc>
                <a:spcPts val="4320"/>
              </a:lnSpc>
              <a:spcBef>
                <a:spcPct val="0"/>
              </a:spcBef>
            </a:pPr>
            <a:r>
              <a:rPr lang="en-US" sz="3600" spc="-36">
                <a:solidFill>
                  <a:srgbClr val="000000"/>
                </a:solidFill>
                <a:latin typeface="Heebo Regular Bold"/>
              </a:rPr>
              <a:t>Support Vector Machines (SVM)</a:t>
            </a:r>
            <a:r>
              <a:rPr lang="en-US" sz="3600" spc="-36">
                <a:solidFill>
                  <a:srgbClr val="000000"/>
                </a:solidFill>
                <a:latin typeface="Heebo Regular"/>
              </a:rPr>
              <a:t> is a powerful supervised machine learning algorithm used for </a:t>
            </a:r>
            <a:r>
              <a:rPr lang="en-US" sz="3600" spc="-36">
                <a:solidFill>
                  <a:srgbClr val="000000"/>
                </a:solidFill>
                <a:latin typeface="Heebo Regular Bold"/>
              </a:rPr>
              <a:t>classification </a:t>
            </a:r>
            <a:r>
              <a:rPr lang="en-US" sz="3600" spc="-36">
                <a:solidFill>
                  <a:srgbClr val="000000"/>
                </a:solidFill>
                <a:latin typeface="Heebo Regular"/>
              </a:rPr>
              <a:t>and </a:t>
            </a:r>
            <a:r>
              <a:rPr lang="en-US" sz="3600" spc="-36">
                <a:solidFill>
                  <a:srgbClr val="000000"/>
                </a:solidFill>
                <a:latin typeface="Heebo Regular Bold"/>
              </a:rPr>
              <a:t>regression </a:t>
            </a:r>
            <a:r>
              <a:rPr lang="en-US" sz="3600" spc="-36">
                <a:solidFill>
                  <a:srgbClr val="000000"/>
                </a:solidFill>
                <a:latin typeface="Heebo Regular"/>
              </a:rPr>
              <a:t>tasks. It provides </a:t>
            </a:r>
            <a:r>
              <a:rPr lang="en-US" sz="3600" spc="-36">
                <a:solidFill>
                  <a:srgbClr val="000000"/>
                </a:solidFill>
                <a:latin typeface="Heebo Regular Bold"/>
              </a:rPr>
              <a:t>optimized </a:t>
            </a:r>
            <a:r>
              <a:rPr lang="en-US" sz="3600" spc="-36">
                <a:solidFill>
                  <a:srgbClr val="000000"/>
                </a:solidFill>
                <a:latin typeface="Heebo Regular"/>
              </a:rPr>
              <a:t>and </a:t>
            </a:r>
            <a:r>
              <a:rPr lang="en-US" sz="3600" spc="-36">
                <a:solidFill>
                  <a:srgbClr val="000000"/>
                </a:solidFill>
                <a:latin typeface="Heebo Regular Bold"/>
              </a:rPr>
              <a:t>expected solutions</a:t>
            </a:r>
            <a:r>
              <a:rPr lang="en-US" sz="3600" spc="-36">
                <a:solidFill>
                  <a:srgbClr val="000000"/>
                </a:solidFill>
                <a:latin typeface="Heebo Regular"/>
              </a:rPr>
              <a:t> but has certain limitations, such as handling large datasets, multi-class classification, and imbalanced datasets</a:t>
            </a:r>
          </a:p>
        </p:txBody>
      </p:sp>
      <p:sp>
        <p:nvSpPr>
          <p:cNvPr name="Freeform 5" id="5"/>
          <p:cNvSpPr/>
          <p:nvPr/>
        </p:nvSpPr>
        <p:spPr>
          <a:xfrm flipH="false" flipV="false" rot="-750097">
            <a:off x="14749932" y="1719728"/>
            <a:ext cx="2988692" cy="2153823"/>
          </a:xfrm>
          <a:custGeom>
            <a:avLst/>
            <a:gdLst/>
            <a:ahLst/>
            <a:cxnLst/>
            <a:rect r="r" b="b" t="t" l="l"/>
            <a:pathLst>
              <a:path h="2153823" w="2988692">
                <a:moveTo>
                  <a:pt x="0" y="0"/>
                </a:moveTo>
                <a:lnTo>
                  <a:pt x="2988692" y="0"/>
                </a:lnTo>
                <a:lnTo>
                  <a:pt x="2988692" y="2153823"/>
                </a:lnTo>
                <a:lnTo>
                  <a:pt x="0" y="2153823"/>
                </a:lnTo>
                <a:lnTo>
                  <a:pt x="0" y="0"/>
                </a:lnTo>
                <a:close/>
              </a:path>
            </a:pathLst>
          </a:custGeom>
          <a:blipFill>
            <a:blip r:embed="rId2"/>
            <a:stretch>
              <a:fillRect l="0" t="0" r="0" b="0"/>
            </a:stretch>
          </a:blipFill>
        </p:spPr>
      </p:sp>
      <p:sp>
        <p:nvSpPr>
          <p:cNvPr name="Freeform 6" id="6"/>
          <p:cNvSpPr/>
          <p:nvPr/>
        </p:nvSpPr>
        <p:spPr>
          <a:xfrm flipH="false" flipV="false" rot="0">
            <a:off x="13372775" y="3321432"/>
            <a:ext cx="3124970" cy="2965828"/>
          </a:xfrm>
          <a:custGeom>
            <a:avLst/>
            <a:gdLst/>
            <a:ahLst/>
            <a:cxnLst/>
            <a:rect r="r" b="b" t="t" l="l"/>
            <a:pathLst>
              <a:path h="2965828" w="3124970">
                <a:moveTo>
                  <a:pt x="0" y="0"/>
                </a:moveTo>
                <a:lnTo>
                  <a:pt x="3124970" y="0"/>
                </a:lnTo>
                <a:lnTo>
                  <a:pt x="3124970" y="2965828"/>
                </a:lnTo>
                <a:lnTo>
                  <a:pt x="0" y="2965828"/>
                </a:lnTo>
                <a:lnTo>
                  <a:pt x="0" y="0"/>
                </a:lnTo>
                <a:close/>
              </a:path>
            </a:pathLst>
          </a:custGeom>
          <a:blipFill>
            <a:blip r:embed="rId3"/>
            <a:stretch>
              <a:fillRect l="0" t="0" r="0" b="0"/>
            </a:stretch>
          </a:blipFill>
        </p:spPr>
      </p:sp>
      <p:sp>
        <p:nvSpPr>
          <p:cNvPr name="Freeform 7" id="7"/>
          <p:cNvSpPr/>
          <p:nvPr/>
        </p:nvSpPr>
        <p:spPr>
          <a:xfrm flipH="false" flipV="false" rot="0">
            <a:off x="12980623" y="1665248"/>
            <a:ext cx="2360763" cy="2735708"/>
          </a:xfrm>
          <a:custGeom>
            <a:avLst/>
            <a:gdLst/>
            <a:ahLst/>
            <a:cxnLst/>
            <a:rect r="r" b="b" t="t" l="l"/>
            <a:pathLst>
              <a:path h="2735708" w="2360763">
                <a:moveTo>
                  <a:pt x="0" y="0"/>
                </a:moveTo>
                <a:lnTo>
                  <a:pt x="2360763" y="0"/>
                </a:lnTo>
                <a:lnTo>
                  <a:pt x="2360763" y="2735708"/>
                </a:lnTo>
                <a:lnTo>
                  <a:pt x="0" y="2735708"/>
                </a:lnTo>
                <a:lnTo>
                  <a:pt x="0" y="0"/>
                </a:lnTo>
                <a:close/>
              </a:path>
            </a:pathLst>
          </a:custGeom>
          <a:blipFill>
            <a:blip r:embed="rId4"/>
            <a:stretch>
              <a:fillRect l="0" t="0" r="0" b="0"/>
            </a:stretch>
          </a:blipFill>
        </p:spPr>
      </p:sp>
      <p:sp>
        <p:nvSpPr>
          <p:cNvPr name="TextBox 8" id="8"/>
          <p:cNvSpPr txBox="true"/>
          <p:nvPr/>
        </p:nvSpPr>
        <p:spPr>
          <a:xfrm rot="0">
            <a:off x="12611219" y="6332250"/>
            <a:ext cx="4648081" cy="3561080"/>
          </a:xfrm>
          <a:prstGeom prst="rect">
            <a:avLst/>
          </a:prstGeom>
        </p:spPr>
        <p:txBody>
          <a:bodyPr anchor="t" rtlCol="false" tIns="0" lIns="0" bIns="0" rIns="0">
            <a:spAutoFit/>
          </a:bodyPr>
          <a:lstStyle/>
          <a:p>
            <a:pPr algn="ctr" marL="0" indent="0" lvl="0">
              <a:lnSpc>
                <a:spcPts val="9520"/>
              </a:lnSpc>
              <a:spcBef>
                <a:spcPct val="0"/>
              </a:spcBef>
            </a:pPr>
            <a:r>
              <a:rPr lang="en-US" sz="6800" spc="-68">
                <a:solidFill>
                  <a:srgbClr val="000000"/>
                </a:solidFill>
                <a:latin typeface="Heebo Regular Bold"/>
              </a:rPr>
              <a:t>Support Vector Machines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573556" y="0"/>
            <a:ext cx="11714444" cy="10366602"/>
            <a:chOff x="0" y="0"/>
            <a:chExt cx="3962664" cy="3506727"/>
          </a:xfrm>
        </p:grpSpPr>
        <p:sp>
          <p:nvSpPr>
            <p:cNvPr name="Freeform 3" id="3"/>
            <p:cNvSpPr/>
            <p:nvPr/>
          </p:nvSpPr>
          <p:spPr>
            <a:xfrm flipH="false" flipV="false" rot="0">
              <a:off x="0" y="0"/>
              <a:ext cx="3962664" cy="3506727"/>
            </a:xfrm>
            <a:custGeom>
              <a:avLst/>
              <a:gdLst/>
              <a:ahLst/>
              <a:cxnLst/>
              <a:rect r="r" b="b" t="t" l="l"/>
              <a:pathLst>
                <a:path h="3506727" w="3962664">
                  <a:moveTo>
                    <a:pt x="0" y="0"/>
                  </a:moveTo>
                  <a:lnTo>
                    <a:pt x="3962664" y="0"/>
                  </a:lnTo>
                  <a:lnTo>
                    <a:pt x="3962664" y="3506727"/>
                  </a:lnTo>
                  <a:lnTo>
                    <a:pt x="0" y="3506727"/>
                  </a:lnTo>
                  <a:close/>
                </a:path>
              </a:pathLst>
            </a:custGeom>
            <a:solidFill>
              <a:srgbClr val="F3F3F3"/>
            </a:solidFill>
          </p:spPr>
        </p:sp>
      </p:grpSp>
      <p:sp>
        <p:nvSpPr>
          <p:cNvPr name="Freeform 4" id="4"/>
          <p:cNvSpPr/>
          <p:nvPr/>
        </p:nvSpPr>
        <p:spPr>
          <a:xfrm flipH="false" flipV="false" rot="-3446298">
            <a:off x="883049" y="1167763"/>
            <a:ext cx="2034287" cy="2102749"/>
          </a:xfrm>
          <a:custGeom>
            <a:avLst/>
            <a:gdLst/>
            <a:ahLst/>
            <a:cxnLst/>
            <a:rect r="r" b="b" t="t" l="l"/>
            <a:pathLst>
              <a:path h="2102749" w="2034287">
                <a:moveTo>
                  <a:pt x="0" y="0"/>
                </a:moveTo>
                <a:lnTo>
                  <a:pt x="2034287" y="0"/>
                </a:lnTo>
                <a:lnTo>
                  <a:pt x="2034287" y="2102748"/>
                </a:lnTo>
                <a:lnTo>
                  <a:pt x="0" y="2102748"/>
                </a:lnTo>
                <a:lnTo>
                  <a:pt x="0" y="0"/>
                </a:lnTo>
                <a:close/>
              </a:path>
            </a:pathLst>
          </a:custGeom>
          <a:blipFill>
            <a:blip r:embed="rId2"/>
            <a:stretch>
              <a:fillRect l="0" t="0" r="0" b="0"/>
            </a:stretch>
          </a:blipFill>
        </p:spPr>
      </p:sp>
      <p:sp>
        <p:nvSpPr>
          <p:cNvPr name="Freeform 5" id="5"/>
          <p:cNvSpPr/>
          <p:nvPr/>
        </p:nvSpPr>
        <p:spPr>
          <a:xfrm flipH="false" flipV="false" rot="0">
            <a:off x="1506732" y="3570147"/>
            <a:ext cx="3124970" cy="2965828"/>
          </a:xfrm>
          <a:custGeom>
            <a:avLst/>
            <a:gdLst/>
            <a:ahLst/>
            <a:cxnLst/>
            <a:rect r="r" b="b" t="t" l="l"/>
            <a:pathLst>
              <a:path h="2965828" w="3124970">
                <a:moveTo>
                  <a:pt x="0" y="0"/>
                </a:moveTo>
                <a:lnTo>
                  <a:pt x="3124970" y="0"/>
                </a:lnTo>
                <a:lnTo>
                  <a:pt x="3124970" y="2965828"/>
                </a:lnTo>
                <a:lnTo>
                  <a:pt x="0" y="2965828"/>
                </a:lnTo>
                <a:lnTo>
                  <a:pt x="0" y="0"/>
                </a:lnTo>
                <a:close/>
              </a:path>
            </a:pathLst>
          </a:custGeom>
          <a:blipFill>
            <a:blip r:embed="rId3"/>
            <a:stretch>
              <a:fillRect l="0" t="0" r="0" b="0"/>
            </a:stretch>
          </a:blipFill>
        </p:spPr>
      </p:sp>
      <p:sp>
        <p:nvSpPr>
          <p:cNvPr name="Freeform 6" id="6"/>
          <p:cNvSpPr/>
          <p:nvPr/>
        </p:nvSpPr>
        <p:spPr>
          <a:xfrm flipH="false" flipV="false" rot="0">
            <a:off x="3773266" y="2202293"/>
            <a:ext cx="2360763" cy="2735708"/>
          </a:xfrm>
          <a:custGeom>
            <a:avLst/>
            <a:gdLst/>
            <a:ahLst/>
            <a:cxnLst/>
            <a:rect r="r" b="b" t="t" l="l"/>
            <a:pathLst>
              <a:path h="2735708" w="2360763">
                <a:moveTo>
                  <a:pt x="0" y="0"/>
                </a:moveTo>
                <a:lnTo>
                  <a:pt x="2360763" y="0"/>
                </a:lnTo>
                <a:lnTo>
                  <a:pt x="2360763" y="2735708"/>
                </a:lnTo>
                <a:lnTo>
                  <a:pt x="0" y="2735708"/>
                </a:lnTo>
                <a:lnTo>
                  <a:pt x="0" y="0"/>
                </a:lnTo>
                <a:close/>
              </a:path>
            </a:pathLst>
          </a:custGeom>
          <a:blipFill>
            <a:blip r:embed="rId4"/>
            <a:stretch>
              <a:fillRect l="0" t="0" r="0" b="0"/>
            </a:stretch>
          </a:blipFill>
        </p:spPr>
      </p:sp>
      <p:sp>
        <p:nvSpPr>
          <p:cNvPr name="Freeform 7" id="7"/>
          <p:cNvSpPr/>
          <p:nvPr/>
        </p:nvSpPr>
        <p:spPr>
          <a:xfrm flipH="false" flipV="false" rot="0">
            <a:off x="13424278" y="3570147"/>
            <a:ext cx="4648249" cy="1038558"/>
          </a:xfrm>
          <a:custGeom>
            <a:avLst/>
            <a:gdLst/>
            <a:ahLst/>
            <a:cxnLst/>
            <a:rect r="r" b="b" t="t" l="l"/>
            <a:pathLst>
              <a:path h="1038558" w="4648249">
                <a:moveTo>
                  <a:pt x="0" y="0"/>
                </a:moveTo>
                <a:lnTo>
                  <a:pt x="4648249" y="0"/>
                </a:lnTo>
                <a:lnTo>
                  <a:pt x="4648249" y="1038558"/>
                </a:lnTo>
                <a:lnTo>
                  <a:pt x="0" y="1038558"/>
                </a:lnTo>
                <a:lnTo>
                  <a:pt x="0" y="0"/>
                </a:lnTo>
                <a:close/>
              </a:path>
            </a:pathLst>
          </a:custGeom>
          <a:blipFill>
            <a:blip r:embed="rId5"/>
            <a:stretch>
              <a:fillRect l="0" t="0" r="0" b="0"/>
            </a:stretch>
          </a:blipFill>
        </p:spPr>
      </p:sp>
      <p:sp>
        <p:nvSpPr>
          <p:cNvPr name="Freeform 8" id="8"/>
          <p:cNvSpPr/>
          <p:nvPr/>
        </p:nvSpPr>
        <p:spPr>
          <a:xfrm flipH="false" flipV="false" rot="0">
            <a:off x="8583115" y="6510766"/>
            <a:ext cx="9489412" cy="680855"/>
          </a:xfrm>
          <a:custGeom>
            <a:avLst/>
            <a:gdLst/>
            <a:ahLst/>
            <a:cxnLst/>
            <a:rect r="r" b="b" t="t" l="l"/>
            <a:pathLst>
              <a:path h="680855" w="9489412">
                <a:moveTo>
                  <a:pt x="0" y="0"/>
                </a:moveTo>
                <a:lnTo>
                  <a:pt x="9489412" y="0"/>
                </a:lnTo>
                <a:lnTo>
                  <a:pt x="9489412" y="680855"/>
                </a:lnTo>
                <a:lnTo>
                  <a:pt x="0" y="680855"/>
                </a:lnTo>
                <a:lnTo>
                  <a:pt x="0" y="0"/>
                </a:lnTo>
                <a:close/>
              </a:path>
            </a:pathLst>
          </a:custGeom>
          <a:blipFill>
            <a:blip r:embed="rId6"/>
            <a:stretch>
              <a:fillRect l="0" t="0" r="0" b="0"/>
            </a:stretch>
          </a:blipFill>
        </p:spPr>
      </p:sp>
      <p:sp>
        <p:nvSpPr>
          <p:cNvPr name="TextBox 9" id="9"/>
          <p:cNvSpPr txBox="true"/>
          <p:nvPr/>
        </p:nvSpPr>
        <p:spPr>
          <a:xfrm rot="0">
            <a:off x="6789030" y="257175"/>
            <a:ext cx="11283497" cy="9772650"/>
          </a:xfrm>
          <a:prstGeom prst="rect">
            <a:avLst/>
          </a:prstGeom>
        </p:spPr>
        <p:txBody>
          <a:bodyPr anchor="t" rtlCol="false" tIns="0" lIns="0" bIns="0" rIns="0">
            <a:spAutoFit/>
          </a:bodyPr>
          <a:lstStyle/>
          <a:p>
            <a:pPr algn="r">
              <a:lnSpc>
                <a:spcPts val="4320"/>
              </a:lnSpc>
            </a:pPr>
            <a:r>
              <a:rPr lang="en-US" sz="3600" spc="-36">
                <a:solidFill>
                  <a:srgbClr val="000000"/>
                </a:solidFill>
                <a:latin typeface="Heebo Regular Bold"/>
              </a:rPr>
              <a:t>Decision trees </a:t>
            </a:r>
            <a:r>
              <a:rPr lang="en-US" sz="3600" spc="-36">
                <a:solidFill>
                  <a:srgbClr val="000000"/>
                </a:solidFill>
                <a:latin typeface="Heebo Regular"/>
              </a:rPr>
              <a:t>are supervised machine learning algorithms that sequentially </a:t>
            </a:r>
            <a:r>
              <a:rPr lang="en-US" sz="3600" spc="-36">
                <a:solidFill>
                  <a:srgbClr val="000000"/>
                </a:solidFill>
                <a:latin typeface="Heebo Regular Bold"/>
              </a:rPr>
              <a:t>split data</a:t>
            </a:r>
            <a:r>
              <a:rPr lang="en-US" sz="3600" spc="-36">
                <a:solidFill>
                  <a:srgbClr val="000000"/>
                </a:solidFill>
                <a:latin typeface="Heebo Regular"/>
              </a:rPr>
              <a:t> </a:t>
            </a:r>
            <a:r>
              <a:rPr lang="en-US" sz="3600" spc="-36">
                <a:solidFill>
                  <a:srgbClr val="000000"/>
                </a:solidFill>
                <a:latin typeface="Heebo Regular Bold"/>
              </a:rPr>
              <a:t>to determine binary outcomes at leaf nodes</a:t>
            </a:r>
            <a:r>
              <a:rPr lang="en-US" sz="3600" spc="-36">
                <a:solidFill>
                  <a:srgbClr val="000000"/>
                </a:solidFill>
                <a:latin typeface="Heebo Regular"/>
              </a:rPr>
              <a:t>. Decision making in decision trees is based on two important concepts: </a:t>
            </a:r>
            <a:r>
              <a:rPr lang="en-US" sz="3600" spc="-36">
                <a:solidFill>
                  <a:srgbClr val="000000"/>
                </a:solidFill>
                <a:latin typeface="Heebo Regular Bold"/>
              </a:rPr>
              <a:t>entropy </a:t>
            </a:r>
            <a:r>
              <a:rPr lang="en-US" sz="3600" spc="-36">
                <a:solidFill>
                  <a:srgbClr val="000000"/>
                </a:solidFill>
                <a:latin typeface="Heebo Regular"/>
              </a:rPr>
              <a:t>and </a:t>
            </a:r>
            <a:r>
              <a:rPr lang="en-US" sz="3600" spc="-36">
                <a:solidFill>
                  <a:srgbClr val="000000"/>
                </a:solidFill>
                <a:latin typeface="Heebo Regular Bold"/>
              </a:rPr>
              <a:t>information gain</a:t>
            </a:r>
            <a:r>
              <a:rPr lang="en-US" sz="3600" spc="-36">
                <a:solidFill>
                  <a:srgbClr val="000000"/>
                </a:solidFill>
                <a:latin typeface="Heebo Regular"/>
              </a:rPr>
              <a:t>. </a:t>
            </a:r>
            <a:r>
              <a:rPr lang="en-US" sz="3600" spc="-36">
                <a:solidFill>
                  <a:srgbClr val="000000"/>
                </a:solidFill>
                <a:latin typeface="Heebo Regular Bold"/>
              </a:rPr>
              <a:t>Entropy </a:t>
            </a:r>
            <a:r>
              <a:rPr lang="en-US" sz="3600" spc="-36">
                <a:solidFill>
                  <a:srgbClr val="000000"/>
                </a:solidFill>
                <a:latin typeface="Heebo Regular"/>
              </a:rPr>
              <a:t>measures data uncertainty and can be calculated using the formula:</a:t>
            </a:r>
          </a:p>
          <a:p>
            <a:pPr algn="r">
              <a:lnSpc>
                <a:spcPts val="4320"/>
              </a:lnSpc>
            </a:pPr>
          </a:p>
          <a:p>
            <a:pPr algn="r">
              <a:lnSpc>
                <a:spcPts val="4320"/>
              </a:lnSpc>
            </a:pPr>
          </a:p>
          <a:p>
            <a:pPr algn="r">
              <a:lnSpc>
                <a:spcPts val="4320"/>
              </a:lnSpc>
            </a:pPr>
            <a:r>
              <a:rPr lang="en-US" sz="3600" spc="-36">
                <a:solidFill>
                  <a:srgbClr val="000000"/>
                </a:solidFill>
                <a:latin typeface="Heebo Regular Bold"/>
              </a:rPr>
              <a:t>Information gain</a:t>
            </a:r>
            <a:r>
              <a:rPr lang="en-US" sz="3600" spc="-36">
                <a:solidFill>
                  <a:srgbClr val="000000"/>
                </a:solidFill>
                <a:latin typeface="Heebo Regular"/>
              </a:rPr>
              <a:t> calculates the difference in entropy after data segmentation and can be calculated using the formula:</a:t>
            </a:r>
          </a:p>
          <a:p>
            <a:pPr algn="r">
              <a:lnSpc>
                <a:spcPts val="4320"/>
              </a:lnSpc>
            </a:pPr>
          </a:p>
          <a:p>
            <a:pPr algn="r">
              <a:lnSpc>
                <a:spcPts val="4320"/>
              </a:lnSpc>
            </a:pPr>
          </a:p>
          <a:p>
            <a:pPr algn="r" marL="0" indent="0" lvl="0">
              <a:lnSpc>
                <a:spcPts val="4320"/>
              </a:lnSpc>
              <a:spcBef>
                <a:spcPct val="0"/>
              </a:spcBef>
            </a:pPr>
            <a:r>
              <a:rPr lang="en-US" sz="3600" spc="-36">
                <a:solidFill>
                  <a:srgbClr val="000000"/>
                </a:solidFill>
                <a:latin typeface="Heebo Regular Bold"/>
              </a:rPr>
              <a:t>S </a:t>
            </a:r>
            <a:r>
              <a:rPr lang="en-US" sz="3600" spc="-36">
                <a:solidFill>
                  <a:srgbClr val="000000"/>
                </a:solidFill>
                <a:latin typeface="Heebo Regular"/>
              </a:rPr>
              <a:t>represents the </a:t>
            </a:r>
            <a:r>
              <a:rPr lang="en-US" sz="3600" spc="-36">
                <a:solidFill>
                  <a:srgbClr val="000000"/>
                </a:solidFill>
                <a:latin typeface="Heebo Regular Bold"/>
              </a:rPr>
              <a:t>dataset</a:t>
            </a:r>
            <a:r>
              <a:rPr lang="en-US" sz="3600" spc="-36">
                <a:solidFill>
                  <a:srgbClr val="000000"/>
                </a:solidFill>
                <a:latin typeface="Heebo Regular"/>
              </a:rPr>
              <a:t>, </a:t>
            </a:r>
            <a:r>
              <a:rPr lang="en-US" sz="3600" spc="-36">
                <a:solidFill>
                  <a:srgbClr val="000000"/>
                </a:solidFill>
                <a:latin typeface="Heebo Regular Bold"/>
              </a:rPr>
              <a:t>A </a:t>
            </a:r>
            <a:r>
              <a:rPr lang="en-US" sz="3600" spc="-36">
                <a:solidFill>
                  <a:srgbClr val="000000"/>
                </a:solidFill>
                <a:latin typeface="Heebo Regular"/>
              </a:rPr>
              <a:t>represents the </a:t>
            </a:r>
            <a:r>
              <a:rPr lang="en-US" sz="3600" spc="-36">
                <a:solidFill>
                  <a:srgbClr val="000000"/>
                </a:solidFill>
                <a:latin typeface="Heebo Regular Bold"/>
              </a:rPr>
              <a:t>attribute</a:t>
            </a:r>
            <a:r>
              <a:rPr lang="en-US" sz="3600" spc="-36">
                <a:solidFill>
                  <a:srgbClr val="000000"/>
                </a:solidFill>
                <a:latin typeface="Heebo Regular"/>
              </a:rPr>
              <a:t>, </a:t>
            </a:r>
            <a:r>
              <a:rPr lang="en-US" sz="3600" spc="-36">
                <a:solidFill>
                  <a:srgbClr val="000000"/>
                </a:solidFill>
                <a:latin typeface="Heebo Regular Bold"/>
              </a:rPr>
              <a:t>|Sv|</a:t>
            </a:r>
            <a:r>
              <a:rPr lang="en-US" sz="3600" spc="-36">
                <a:solidFill>
                  <a:srgbClr val="000000"/>
                </a:solidFill>
                <a:latin typeface="Heebo Regular"/>
              </a:rPr>
              <a:t> represents the </a:t>
            </a:r>
            <a:r>
              <a:rPr lang="en-US" sz="3600" spc="-36">
                <a:solidFill>
                  <a:srgbClr val="000000"/>
                </a:solidFill>
                <a:latin typeface="Heebo Regular Bold"/>
              </a:rPr>
              <a:t>number of instances in subset Sv</a:t>
            </a:r>
            <a:r>
              <a:rPr lang="en-US" sz="3600" spc="-36">
                <a:solidFill>
                  <a:srgbClr val="000000"/>
                </a:solidFill>
                <a:latin typeface="Heebo Regular"/>
              </a:rPr>
              <a:t>, and </a:t>
            </a:r>
            <a:r>
              <a:rPr lang="en-US" sz="3600" spc="-36">
                <a:solidFill>
                  <a:srgbClr val="000000"/>
                </a:solidFill>
                <a:latin typeface="Heebo Regular Bold"/>
              </a:rPr>
              <a:t>|S| </a:t>
            </a:r>
            <a:r>
              <a:rPr lang="en-US" sz="3600" spc="-36">
                <a:solidFill>
                  <a:srgbClr val="000000"/>
                </a:solidFill>
                <a:latin typeface="Heebo Regular"/>
              </a:rPr>
              <a:t>represents the </a:t>
            </a:r>
            <a:r>
              <a:rPr lang="en-US" sz="3600" spc="-36">
                <a:solidFill>
                  <a:srgbClr val="000000"/>
                </a:solidFill>
                <a:latin typeface="Heebo Regular Bold"/>
              </a:rPr>
              <a:t>number of instances</a:t>
            </a:r>
            <a:r>
              <a:rPr lang="en-US" sz="3600" spc="-36">
                <a:solidFill>
                  <a:srgbClr val="000000"/>
                </a:solidFill>
                <a:latin typeface="Heebo Regular"/>
              </a:rPr>
              <a:t> in dataset S. </a:t>
            </a:r>
            <a:r>
              <a:rPr lang="en-US" sz="3600" spc="-36">
                <a:solidFill>
                  <a:srgbClr val="000000"/>
                </a:solidFill>
                <a:latin typeface="Heebo Regular Bold"/>
              </a:rPr>
              <a:t>Higher information gain</a:t>
            </a:r>
            <a:r>
              <a:rPr lang="en-US" sz="3600" spc="-36">
                <a:solidFill>
                  <a:srgbClr val="000000"/>
                </a:solidFill>
                <a:latin typeface="Heebo Regular"/>
              </a:rPr>
              <a:t> indicates that the data is </a:t>
            </a:r>
            <a:r>
              <a:rPr lang="en-US" sz="3600" spc="-36">
                <a:solidFill>
                  <a:srgbClr val="000000"/>
                </a:solidFill>
                <a:latin typeface="Heebo Regular Bold"/>
              </a:rPr>
              <a:t>more likely to be segmented or classified accurately</a:t>
            </a:r>
            <a:r>
              <a:rPr lang="en-US" sz="3600" spc="-36">
                <a:solidFill>
                  <a:srgbClr val="000000"/>
                </a:solidFill>
                <a:latin typeface="Heebo Regular"/>
              </a:rPr>
              <a:t> among classes.</a:t>
            </a:r>
          </a:p>
        </p:txBody>
      </p:sp>
      <p:sp>
        <p:nvSpPr>
          <p:cNvPr name="TextBox 10" id="10"/>
          <p:cNvSpPr txBox="true"/>
          <p:nvPr/>
        </p:nvSpPr>
        <p:spPr>
          <a:xfrm rot="0">
            <a:off x="745177" y="6897370"/>
            <a:ext cx="4648081" cy="2360930"/>
          </a:xfrm>
          <a:prstGeom prst="rect">
            <a:avLst/>
          </a:prstGeom>
        </p:spPr>
        <p:txBody>
          <a:bodyPr anchor="t" rtlCol="false" tIns="0" lIns="0" bIns="0" rIns="0">
            <a:spAutoFit/>
          </a:bodyPr>
          <a:lstStyle/>
          <a:p>
            <a:pPr algn="ctr" marL="0" indent="0" lvl="0">
              <a:lnSpc>
                <a:spcPts val="9520"/>
              </a:lnSpc>
              <a:spcBef>
                <a:spcPct val="0"/>
              </a:spcBef>
            </a:pPr>
            <a:r>
              <a:rPr lang="en-US" sz="6800" spc="-68">
                <a:solidFill>
                  <a:srgbClr val="000000"/>
                </a:solidFill>
                <a:latin typeface="Heebo Regular Bold"/>
              </a:rPr>
              <a:t>Decision Tree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8788720" y="3629521"/>
            <a:ext cx="9499280" cy="3027957"/>
          </a:xfrm>
          <a:prstGeom prst="rect">
            <a:avLst/>
          </a:prstGeom>
          <a:solidFill>
            <a:srgbClr val="F3F3F3"/>
          </a:solidFill>
        </p:spPr>
      </p:sp>
      <p:sp>
        <p:nvSpPr>
          <p:cNvPr name="TextBox 3" id="3"/>
          <p:cNvSpPr txBox="true"/>
          <p:nvPr/>
        </p:nvSpPr>
        <p:spPr>
          <a:xfrm rot="0">
            <a:off x="9723222" y="4595812"/>
            <a:ext cx="7630276" cy="1095375"/>
          </a:xfrm>
          <a:prstGeom prst="rect">
            <a:avLst/>
          </a:prstGeom>
        </p:spPr>
        <p:txBody>
          <a:bodyPr anchor="t" rtlCol="false" tIns="0" lIns="0" bIns="0" rIns="0">
            <a:spAutoFit/>
          </a:bodyPr>
          <a:lstStyle/>
          <a:p>
            <a:pPr algn="r">
              <a:lnSpc>
                <a:spcPts val="8640"/>
              </a:lnSpc>
            </a:pPr>
            <a:r>
              <a:rPr lang="en-US" sz="7200">
                <a:solidFill>
                  <a:srgbClr val="242423"/>
                </a:solidFill>
                <a:latin typeface="Heebo Bold Bold"/>
              </a:rPr>
              <a:t>METHODOLOGY</a:t>
            </a:r>
          </a:p>
        </p:txBody>
      </p:sp>
      <p:sp>
        <p:nvSpPr>
          <p:cNvPr name="Freeform 4" id="4"/>
          <p:cNvSpPr/>
          <p:nvPr/>
        </p:nvSpPr>
        <p:spPr>
          <a:xfrm flipH="false" flipV="false" rot="-3446298">
            <a:off x="85680" y="-471891"/>
            <a:ext cx="2034287" cy="2102749"/>
          </a:xfrm>
          <a:custGeom>
            <a:avLst/>
            <a:gdLst/>
            <a:ahLst/>
            <a:cxnLst/>
            <a:rect r="r" b="b" t="t" l="l"/>
            <a:pathLst>
              <a:path h="2102749" w="2034287">
                <a:moveTo>
                  <a:pt x="0" y="0"/>
                </a:moveTo>
                <a:lnTo>
                  <a:pt x="2034287" y="0"/>
                </a:lnTo>
                <a:lnTo>
                  <a:pt x="2034287" y="2102749"/>
                </a:lnTo>
                <a:lnTo>
                  <a:pt x="0" y="2102749"/>
                </a:lnTo>
                <a:lnTo>
                  <a:pt x="0" y="0"/>
                </a:lnTo>
                <a:close/>
              </a:path>
            </a:pathLst>
          </a:custGeom>
          <a:blipFill>
            <a:blip r:embed="rId2"/>
            <a:stretch>
              <a:fillRect l="0" t="0" r="0" b="0"/>
            </a:stretch>
          </a:blipFill>
        </p:spPr>
      </p:sp>
      <p:sp>
        <p:nvSpPr>
          <p:cNvPr name="Freeform 5" id="5"/>
          <p:cNvSpPr/>
          <p:nvPr/>
        </p:nvSpPr>
        <p:spPr>
          <a:xfrm flipH="false" flipV="false" rot="0">
            <a:off x="-330722" y="8540904"/>
            <a:ext cx="2288461" cy="2205888"/>
          </a:xfrm>
          <a:custGeom>
            <a:avLst/>
            <a:gdLst/>
            <a:ahLst/>
            <a:cxnLst/>
            <a:rect r="r" b="b" t="t" l="l"/>
            <a:pathLst>
              <a:path h="2205888" w="2288461">
                <a:moveTo>
                  <a:pt x="0" y="0"/>
                </a:moveTo>
                <a:lnTo>
                  <a:pt x="2288461" y="0"/>
                </a:lnTo>
                <a:lnTo>
                  <a:pt x="2288461" y="2205887"/>
                </a:lnTo>
                <a:lnTo>
                  <a:pt x="0" y="2205887"/>
                </a:lnTo>
                <a:lnTo>
                  <a:pt x="0" y="0"/>
                </a:lnTo>
                <a:close/>
              </a:path>
            </a:pathLst>
          </a:custGeom>
          <a:blipFill>
            <a:blip r:embed="rId3"/>
            <a:stretch>
              <a:fillRect l="0" t="0" r="0" b="0"/>
            </a:stretch>
          </a:blipFill>
        </p:spPr>
      </p:sp>
      <p:sp>
        <p:nvSpPr>
          <p:cNvPr name="Freeform 6" id="6"/>
          <p:cNvSpPr/>
          <p:nvPr/>
        </p:nvSpPr>
        <p:spPr>
          <a:xfrm flipH="false" flipV="false" rot="-7781985">
            <a:off x="5942933" y="8540904"/>
            <a:ext cx="2360763" cy="2735708"/>
          </a:xfrm>
          <a:custGeom>
            <a:avLst/>
            <a:gdLst/>
            <a:ahLst/>
            <a:cxnLst/>
            <a:rect r="r" b="b" t="t" l="l"/>
            <a:pathLst>
              <a:path h="2735708" w="2360763">
                <a:moveTo>
                  <a:pt x="0" y="0"/>
                </a:moveTo>
                <a:lnTo>
                  <a:pt x="2360763" y="0"/>
                </a:lnTo>
                <a:lnTo>
                  <a:pt x="2360763" y="2735708"/>
                </a:lnTo>
                <a:lnTo>
                  <a:pt x="0" y="2735708"/>
                </a:lnTo>
                <a:lnTo>
                  <a:pt x="0" y="0"/>
                </a:lnTo>
                <a:close/>
              </a:path>
            </a:pathLst>
          </a:custGeom>
          <a:blipFill>
            <a:blip r:embed="rId4"/>
            <a:stretch>
              <a:fillRect l="0" t="0" r="0" b="0"/>
            </a:stretch>
          </a:blipFill>
        </p:spPr>
      </p:sp>
      <p:sp>
        <p:nvSpPr>
          <p:cNvPr name="Freeform 7" id="7"/>
          <p:cNvSpPr/>
          <p:nvPr/>
        </p:nvSpPr>
        <p:spPr>
          <a:xfrm flipH="false" flipV="false" rot="0">
            <a:off x="813509" y="1696966"/>
            <a:ext cx="6829242" cy="6893067"/>
          </a:xfrm>
          <a:custGeom>
            <a:avLst/>
            <a:gdLst/>
            <a:ahLst/>
            <a:cxnLst/>
            <a:rect r="r" b="b" t="t" l="l"/>
            <a:pathLst>
              <a:path h="6893067" w="6829242">
                <a:moveTo>
                  <a:pt x="0" y="0"/>
                </a:moveTo>
                <a:lnTo>
                  <a:pt x="6829242" y="0"/>
                </a:lnTo>
                <a:lnTo>
                  <a:pt x="6829242" y="6893068"/>
                </a:lnTo>
                <a:lnTo>
                  <a:pt x="0" y="6893068"/>
                </a:lnTo>
                <a:lnTo>
                  <a:pt x="0" y="0"/>
                </a:lnTo>
                <a:close/>
              </a:path>
            </a:pathLst>
          </a:custGeom>
          <a:blipFill>
            <a:blip r:embed="rId5"/>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082599" y="269401"/>
            <a:ext cx="14122802" cy="9748197"/>
            <a:chOff x="0" y="0"/>
            <a:chExt cx="10934559" cy="7547528"/>
          </a:xfrm>
        </p:grpSpPr>
        <p:sp>
          <p:nvSpPr>
            <p:cNvPr name="Freeform 3" id="3"/>
            <p:cNvSpPr/>
            <p:nvPr/>
          </p:nvSpPr>
          <p:spPr>
            <a:xfrm flipH="false" flipV="false" rot="0">
              <a:off x="0" y="0"/>
              <a:ext cx="10934559" cy="7547528"/>
            </a:xfrm>
            <a:custGeom>
              <a:avLst/>
              <a:gdLst/>
              <a:ahLst/>
              <a:cxnLst/>
              <a:rect r="r" b="b" t="t" l="l"/>
              <a:pathLst>
                <a:path h="7547528" w="10934559">
                  <a:moveTo>
                    <a:pt x="10810098" y="7547528"/>
                  </a:moveTo>
                  <a:lnTo>
                    <a:pt x="124460" y="7547528"/>
                  </a:lnTo>
                  <a:cubicBezTo>
                    <a:pt x="55880" y="7547528"/>
                    <a:pt x="0" y="7491647"/>
                    <a:pt x="0" y="7423068"/>
                  </a:cubicBezTo>
                  <a:lnTo>
                    <a:pt x="0" y="124460"/>
                  </a:lnTo>
                  <a:cubicBezTo>
                    <a:pt x="0" y="55880"/>
                    <a:pt x="55880" y="0"/>
                    <a:pt x="124460" y="0"/>
                  </a:cubicBezTo>
                  <a:lnTo>
                    <a:pt x="10810098" y="0"/>
                  </a:lnTo>
                  <a:cubicBezTo>
                    <a:pt x="10878679" y="0"/>
                    <a:pt x="10934559" y="55880"/>
                    <a:pt x="10934559" y="124460"/>
                  </a:cubicBezTo>
                  <a:lnTo>
                    <a:pt x="10934559" y="7423068"/>
                  </a:lnTo>
                  <a:cubicBezTo>
                    <a:pt x="10934559" y="7491647"/>
                    <a:pt x="10878679" y="7547528"/>
                    <a:pt x="10810098" y="7547528"/>
                  </a:cubicBezTo>
                  <a:close/>
                </a:path>
              </a:pathLst>
            </a:custGeom>
            <a:solidFill>
              <a:srgbClr val="F3F3F3"/>
            </a:solidFill>
          </p:spPr>
        </p:sp>
      </p:grpSp>
      <p:sp>
        <p:nvSpPr>
          <p:cNvPr name="Freeform 4" id="4"/>
          <p:cNvSpPr/>
          <p:nvPr/>
        </p:nvSpPr>
        <p:spPr>
          <a:xfrm flipH="false" flipV="false" rot="0">
            <a:off x="660542" y="8519743"/>
            <a:ext cx="2360763" cy="2735708"/>
          </a:xfrm>
          <a:custGeom>
            <a:avLst/>
            <a:gdLst/>
            <a:ahLst/>
            <a:cxnLst/>
            <a:rect r="r" b="b" t="t" l="l"/>
            <a:pathLst>
              <a:path h="2735708" w="2360763">
                <a:moveTo>
                  <a:pt x="0" y="0"/>
                </a:moveTo>
                <a:lnTo>
                  <a:pt x="2360763" y="0"/>
                </a:lnTo>
                <a:lnTo>
                  <a:pt x="2360763" y="2735708"/>
                </a:lnTo>
                <a:lnTo>
                  <a:pt x="0" y="2735708"/>
                </a:lnTo>
                <a:lnTo>
                  <a:pt x="0" y="0"/>
                </a:lnTo>
                <a:close/>
              </a:path>
            </a:pathLst>
          </a:custGeom>
          <a:blipFill>
            <a:blip r:embed="rId2"/>
            <a:stretch>
              <a:fillRect l="0" t="0" r="0" b="0"/>
            </a:stretch>
          </a:blipFill>
        </p:spPr>
      </p:sp>
      <p:sp>
        <p:nvSpPr>
          <p:cNvPr name="Freeform 5" id="5"/>
          <p:cNvSpPr/>
          <p:nvPr/>
        </p:nvSpPr>
        <p:spPr>
          <a:xfrm flipH="false" flipV="false" rot="-3446298">
            <a:off x="15188257" y="-781973"/>
            <a:ext cx="2034287" cy="2102749"/>
          </a:xfrm>
          <a:custGeom>
            <a:avLst/>
            <a:gdLst/>
            <a:ahLst/>
            <a:cxnLst/>
            <a:rect r="r" b="b" t="t" l="l"/>
            <a:pathLst>
              <a:path h="2102749" w="2034287">
                <a:moveTo>
                  <a:pt x="0" y="0"/>
                </a:moveTo>
                <a:lnTo>
                  <a:pt x="2034287" y="0"/>
                </a:lnTo>
                <a:lnTo>
                  <a:pt x="2034287" y="2102749"/>
                </a:lnTo>
                <a:lnTo>
                  <a:pt x="0" y="2102749"/>
                </a:lnTo>
                <a:lnTo>
                  <a:pt x="0" y="0"/>
                </a:lnTo>
                <a:close/>
              </a:path>
            </a:pathLst>
          </a:custGeom>
          <a:blipFill>
            <a:blip r:embed="rId3"/>
            <a:stretch>
              <a:fillRect l="0" t="0" r="0" b="0"/>
            </a:stretch>
          </a:blipFill>
        </p:spPr>
      </p:sp>
      <p:sp>
        <p:nvSpPr>
          <p:cNvPr name="Freeform 6" id="6"/>
          <p:cNvSpPr/>
          <p:nvPr/>
        </p:nvSpPr>
        <p:spPr>
          <a:xfrm flipH="false" flipV="false" rot="0">
            <a:off x="4767925" y="3058424"/>
            <a:ext cx="8752151" cy="6733780"/>
          </a:xfrm>
          <a:custGeom>
            <a:avLst/>
            <a:gdLst/>
            <a:ahLst/>
            <a:cxnLst/>
            <a:rect r="r" b="b" t="t" l="l"/>
            <a:pathLst>
              <a:path h="6733780" w="8752151">
                <a:moveTo>
                  <a:pt x="0" y="0"/>
                </a:moveTo>
                <a:lnTo>
                  <a:pt x="8752150" y="0"/>
                </a:lnTo>
                <a:lnTo>
                  <a:pt x="8752150" y="6733780"/>
                </a:lnTo>
                <a:lnTo>
                  <a:pt x="0" y="6733780"/>
                </a:lnTo>
                <a:lnTo>
                  <a:pt x="0" y="0"/>
                </a:lnTo>
                <a:close/>
              </a:path>
            </a:pathLst>
          </a:custGeom>
          <a:blipFill>
            <a:blip r:embed="rId4"/>
            <a:stretch>
              <a:fillRect l="0" t="0" r="0" b="0"/>
            </a:stretch>
          </a:blipFill>
        </p:spPr>
      </p:sp>
      <p:sp>
        <p:nvSpPr>
          <p:cNvPr name="TextBox 7" id="7"/>
          <p:cNvSpPr txBox="true"/>
          <p:nvPr/>
        </p:nvSpPr>
        <p:spPr>
          <a:xfrm rot="0">
            <a:off x="3021305" y="1028700"/>
            <a:ext cx="12245390" cy="971550"/>
          </a:xfrm>
          <a:prstGeom prst="rect">
            <a:avLst/>
          </a:prstGeom>
        </p:spPr>
        <p:txBody>
          <a:bodyPr anchor="t" rtlCol="false" tIns="0" lIns="0" bIns="0" rIns="0">
            <a:spAutoFit/>
          </a:bodyPr>
          <a:lstStyle/>
          <a:p>
            <a:pPr algn="ctr" marL="0" indent="0" lvl="0">
              <a:lnSpc>
                <a:spcPts val="7679"/>
              </a:lnSpc>
              <a:spcBef>
                <a:spcPct val="0"/>
              </a:spcBef>
            </a:pPr>
            <a:r>
              <a:rPr lang="en-US" sz="6399">
                <a:solidFill>
                  <a:srgbClr val="000000"/>
                </a:solidFill>
                <a:latin typeface="Heebo Regular Bold"/>
              </a:rPr>
              <a:t>CRISP-DM Methodology</a:t>
            </a:r>
          </a:p>
        </p:txBody>
      </p:sp>
      <p:sp>
        <p:nvSpPr>
          <p:cNvPr name="TextBox 8" id="8"/>
          <p:cNvSpPr txBox="true"/>
          <p:nvPr/>
        </p:nvSpPr>
        <p:spPr>
          <a:xfrm rot="0">
            <a:off x="3021305" y="2258324"/>
            <a:ext cx="12245390" cy="542925"/>
          </a:xfrm>
          <a:prstGeom prst="rect">
            <a:avLst/>
          </a:prstGeom>
        </p:spPr>
        <p:txBody>
          <a:bodyPr anchor="t" rtlCol="false" tIns="0" lIns="0" bIns="0" rIns="0">
            <a:spAutoFit/>
          </a:bodyPr>
          <a:lstStyle/>
          <a:p>
            <a:pPr algn="ctr" marL="0" indent="0" lvl="0">
              <a:lnSpc>
                <a:spcPts val="4320"/>
              </a:lnSpc>
              <a:spcBef>
                <a:spcPct val="0"/>
              </a:spcBef>
            </a:pPr>
            <a:r>
              <a:rPr lang="en-US" sz="3600">
                <a:solidFill>
                  <a:srgbClr val="000000"/>
                </a:solidFill>
                <a:latin typeface="Heebo Regular"/>
              </a:rPr>
              <a:t>This is the research flowchart based on CRISP-DM.</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632788" y="4040556"/>
            <a:ext cx="7630276" cy="2190750"/>
          </a:xfrm>
          <a:prstGeom prst="rect">
            <a:avLst/>
          </a:prstGeom>
        </p:spPr>
        <p:txBody>
          <a:bodyPr anchor="t" rtlCol="false" tIns="0" lIns="0" bIns="0" rIns="0">
            <a:spAutoFit/>
          </a:bodyPr>
          <a:lstStyle/>
          <a:p>
            <a:pPr algn="ctr">
              <a:lnSpc>
                <a:spcPts val="8640"/>
              </a:lnSpc>
            </a:pPr>
            <a:r>
              <a:rPr lang="en-US" sz="7200">
                <a:solidFill>
                  <a:srgbClr val="242423"/>
                </a:solidFill>
                <a:latin typeface="Heebo Bold Bold"/>
              </a:rPr>
              <a:t>BUSINESS UNDERSTANDING</a:t>
            </a:r>
          </a:p>
        </p:txBody>
      </p:sp>
      <p:sp>
        <p:nvSpPr>
          <p:cNvPr name="Freeform 3" id="3"/>
          <p:cNvSpPr/>
          <p:nvPr/>
        </p:nvSpPr>
        <p:spPr>
          <a:xfrm flipH="false" flipV="false" rot="0">
            <a:off x="-5715704" y="4040556"/>
            <a:ext cx="7313654" cy="6215399"/>
          </a:xfrm>
          <a:custGeom>
            <a:avLst/>
            <a:gdLst/>
            <a:ahLst/>
            <a:cxnLst/>
            <a:rect r="r" b="b" t="t" l="l"/>
            <a:pathLst>
              <a:path h="6215399" w="7313654">
                <a:moveTo>
                  <a:pt x="0" y="0"/>
                </a:moveTo>
                <a:lnTo>
                  <a:pt x="7313654" y="0"/>
                </a:lnTo>
                <a:lnTo>
                  <a:pt x="7313654" y="6215400"/>
                </a:lnTo>
                <a:lnTo>
                  <a:pt x="0" y="6215400"/>
                </a:lnTo>
                <a:lnTo>
                  <a:pt x="0" y="0"/>
                </a:lnTo>
                <a:close/>
              </a:path>
            </a:pathLst>
          </a:custGeom>
          <a:blipFill>
            <a:blip r:embed="rId2"/>
            <a:stretch>
              <a:fillRect l="0" t="0" r="0" b="0"/>
            </a:stretch>
          </a:blipFill>
        </p:spPr>
      </p:sp>
      <p:sp>
        <p:nvSpPr>
          <p:cNvPr name="Freeform 4" id="4"/>
          <p:cNvSpPr/>
          <p:nvPr/>
        </p:nvSpPr>
        <p:spPr>
          <a:xfrm flipH="false" flipV="false" rot="0">
            <a:off x="821108" y="3242072"/>
            <a:ext cx="3577023" cy="2577807"/>
          </a:xfrm>
          <a:custGeom>
            <a:avLst/>
            <a:gdLst/>
            <a:ahLst/>
            <a:cxnLst/>
            <a:rect r="r" b="b" t="t" l="l"/>
            <a:pathLst>
              <a:path h="2577807" w="3577023">
                <a:moveTo>
                  <a:pt x="0" y="0"/>
                </a:moveTo>
                <a:lnTo>
                  <a:pt x="3577023" y="0"/>
                </a:lnTo>
                <a:lnTo>
                  <a:pt x="3577023" y="2577807"/>
                </a:lnTo>
                <a:lnTo>
                  <a:pt x="0" y="2577807"/>
                </a:lnTo>
                <a:lnTo>
                  <a:pt x="0" y="0"/>
                </a:lnTo>
                <a:close/>
              </a:path>
            </a:pathLst>
          </a:custGeom>
          <a:blipFill>
            <a:blip r:embed="rId3"/>
            <a:stretch>
              <a:fillRect l="0" t="0" r="0" b="0"/>
            </a:stretch>
          </a:blipFill>
        </p:spPr>
      </p:sp>
      <p:sp>
        <p:nvSpPr>
          <p:cNvPr name="Freeform 5" id="5"/>
          <p:cNvSpPr/>
          <p:nvPr/>
        </p:nvSpPr>
        <p:spPr>
          <a:xfrm flipH="false" flipV="false" rot="-3446298">
            <a:off x="15034179" y="161131"/>
            <a:ext cx="2034287" cy="2102749"/>
          </a:xfrm>
          <a:custGeom>
            <a:avLst/>
            <a:gdLst/>
            <a:ahLst/>
            <a:cxnLst/>
            <a:rect r="r" b="b" t="t" l="l"/>
            <a:pathLst>
              <a:path h="2102749" w="2034287">
                <a:moveTo>
                  <a:pt x="0" y="0"/>
                </a:moveTo>
                <a:lnTo>
                  <a:pt x="2034287" y="0"/>
                </a:lnTo>
                <a:lnTo>
                  <a:pt x="2034287" y="2102749"/>
                </a:lnTo>
                <a:lnTo>
                  <a:pt x="0" y="2102749"/>
                </a:lnTo>
                <a:lnTo>
                  <a:pt x="0" y="0"/>
                </a:lnTo>
                <a:close/>
              </a:path>
            </a:pathLst>
          </a:custGeom>
          <a:blipFill>
            <a:blip r:embed="rId4"/>
            <a:stretch>
              <a:fillRect l="0" t="0" r="0" b="0"/>
            </a:stretch>
          </a:blipFill>
        </p:spPr>
      </p:sp>
      <p:sp>
        <p:nvSpPr>
          <p:cNvPr name="Freeform 6" id="6"/>
          <p:cNvSpPr/>
          <p:nvPr/>
        </p:nvSpPr>
        <p:spPr>
          <a:xfrm flipH="false" flipV="false" rot="0">
            <a:off x="1465389" y="8531791"/>
            <a:ext cx="2288461" cy="2205888"/>
          </a:xfrm>
          <a:custGeom>
            <a:avLst/>
            <a:gdLst/>
            <a:ahLst/>
            <a:cxnLst/>
            <a:rect r="r" b="b" t="t" l="l"/>
            <a:pathLst>
              <a:path h="2205888" w="2288461">
                <a:moveTo>
                  <a:pt x="0" y="0"/>
                </a:moveTo>
                <a:lnTo>
                  <a:pt x="2288461" y="0"/>
                </a:lnTo>
                <a:lnTo>
                  <a:pt x="2288461" y="2205888"/>
                </a:lnTo>
                <a:lnTo>
                  <a:pt x="0" y="2205888"/>
                </a:lnTo>
                <a:lnTo>
                  <a:pt x="0" y="0"/>
                </a:lnTo>
                <a:close/>
              </a:path>
            </a:pathLst>
          </a:custGeom>
          <a:blipFill>
            <a:blip r:embed="rId5"/>
            <a:stretch>
              <a:fillRect l="0" t="0" r="0" b="0"/>
            </a:stretch>
          </a:blipFill>
        </p:spPr>
      </p:sp>
      <p:sp>
        <p:nvSpPr>
          <p:cNvPr name="Freeform 7" id="7"/>
          <p:cNvSpPr/>
          <p:nvPr/>
        </p:nvSpPr>
        <p:spPr>
          <a:xfrm flipH="false" flipV="false" rot="0">
            <a:off x="13602473" y="8731128"/>
            <a:ext cx="2360763" cy="2735708"/>
          </a:xfrm>
          <a:custGeom>
            <a:avLst/>
            <a:gdLst/>
            <a:ahLst/>
            <a:cxnLst/>
            <a:rect r="r" b="b" t="t" l="l"/>
            <a:pathLst>
              <a:path h="2735708" w="2360763">
                <a:moveTo>
                  <a:pt x="0" y="0"/>
                </a:moveTo>
                <a:lnTo>
                  <a:pt x="2360763" y="0"/>
                </a:lnTo>
                <a:lnTo>
                  <a:pt x="2360763" y="2735708"/>
                </a:lnTo>
                <a:lnTo>
                  <a:pt x="0" y="2735708"/>
                </a:lnTo>
                <a:lnTo>
                  <a:pt x="0" y="0"/>
                </a:lnTo>
                <a:close/>
              </a:path>
            </a:pathLst>
          </a:custGeom>
          <a:blipFill>
            <a:blip r:embed="rId6"/>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8852833" y="0"/>
            <a:ext cx="9499280" cy="10287000"/>
          </a:xfrm>
          <a:prstGeom prst="rect">
            <a:avLst/>
          </a:prstGeom>
          <a:solidFill>
            <a:srgbClr val="F3F3F3"/>
          </a:solidFill>
        </p:spPr>
      </p:sp>
      <p:sp>
        <p:nvSpPr>
          <p:cNvPr name="Freeform 3" id="3"/>
          <p:cNvSpPr/>
          <p:nvPr/>
        </p:nvSpPr>
        <p:spPr>
          <a:xfrm flipH="false" flipV="false" rot="0">
            <a:off x="-285729" y="7893095"/>
            <a:ext cx="2288461" cy="2205888"/>
          </a:xfrm>
          <a:custGeom>
            <a:avLst/>
            <a:gdLst/>
            <a:ahLst/>
            <a:cxnLst/>
            <a:rect r="r" b="b" t="t" l="l"/>
            <a:pathLst>
              <a:path h="2205888" w="2288461">
                <a:moveTo>
                  <a:pt x="0" y="0"/>
                </a:moveTo>
                <a:lnTo>
                  <a:pt x="2288461" y="0"/>
                </a:lnTo>
                <a:lnTo>
                  <a:pt x="2288461" y="2205887"/>
                </a:lnTo>
                <a:lnTo>
                  <a:pt x="0" y="2205887"/>
                </a:lnTo>
                <a:lnTo>
                  <a:pt x="0" y="0"/>
                </a:lnTo>
                <a:close/>
              </a:path>
            </a:pathLst>
          </a:custGeom>
          <a:blipFill>
            <a:blip r:embed="rId2"/>
            <a:stretch>
              <a:fillRect l="0" t="0" r="0" b="0"/>
            </a:stretch>
          </a:blipFill>
        </p:spPr>
      </p:sp>
      <p:sp>
        <p:nvSpPr>
          <p:cNvPr name="Freeform 4" id="4"/>
          <p:cNvSpPr/>
          <p:nvPr/>
        </p:nvSpPr>
        <p:spPr>
          <a:xfrm flipH="false" flipV="false" rot="0">
            <a:off x="13602473" y="8731128"/>
            <a:ext cx="2360763" cy="2735708"/>
          </a:xfrm>
          <a:custGeom>
            <a:avLst/>
            <a:gdLst/>
            <a:ahLst/>
            <a:cxnLst/>
            <a:rect r="r" b="b" t="t" l="l"/>
            <a:pathLst>
              <a:path h="2735708" w="2360763">
                <a:moveTo>
                  <a:pt x="0" y="0"/>
                </a:moveTo>
                <a:lnTo>
                  <a:pt x="2360763" y="0"/>
                </a:lnTo>
                <a:lnTo>
                  <a:pt x="2360763" y="2735708"/>
                </a:lnTo>
                <a:lnTo>
                  <a:pt x="0" y="2735708"/>
                </a:lnTo>
                <a:lnTo>
                  <a:pt x="0" y="0"/>
                </a:lnTo>
                <a:close/>
              </a:path>
            </a:pathLst>
          </a:custGeom>
          <a:blipFill>
            <a:blip r:embed="rId3"/>
            <a:stretch>
              <a:fillRect l="0" t="0" r="0" b="0"/>
            </a:stretch>
          </a:blipFill>
        </p:spPr>
      </p:sp>
      <p:sp>
        <p:nvSpPr>
          <p:cNvPr name="TextBox 5" id="5"/>
          <p:cNvSpPr txBox="true"/>
          <p:nvPr/>
        </p:nvSpPr>
        <p:spPr>
          <a:xfrm rot="0">
            <a:off x="1031782" y="1396447"/>
            <a:ext cx="16501035" cy="6906260"/>
          </a:xfrm>
          <a:prstGeom prst="rect">
            <a:avLst/>
          </a:prstGeom>
        </p:spPr>
        <p:txBody>
          <a:bodyPr anchor="t" rtlCol="false" tIns="0" lIns="0" bIns="0" rIns="0">
            <a:spAutoFit/>
          </a:bodyPr>
          <a:lstStyle/>
          <a:p>
            <a:pPr algn="ctr">
              <a:lnSpc>
                <a:spcPts val="7840"/>
              </a:lnSpc>
              <a:spcBef>
                <a:spcPct val="0"/>
              </a:spcBef>
            </a:pPr>
            <a:r>
              <a:rPr lang="en-US" sz="5600" spc="-56">
                <a:solidFill>
                  <a:srgbClr val="000000"/>
                </a:solidFill>
                <a:latin typeface="Heebo Regular"/>
              </a:rPr>
              <a:t>Tujuan utama dari model prediksi ini adalah untuk </a:t>
            </a:r>
            <a:r>
              <a:rPr lang="en-US" sz="5600" spc="-56">
                <a:solidFill>
                  <a:srgbClr val="000000"/>
                </a:solidFill>
                <a:latin typeface="Heebo Regular Bold"/>
              </a:rPr>
              <a:t>mengidentifikasi risiko </a:t>
            </a:r>
            <a:r>
              <a:rPr lang="en-US" sz="5600" spc="-56">
                <a:solidFill>
                  <a:srgbClr val="000000"/>
                </a:solidFill>
                <a:latin typeface="Heebo Regular"/>
              </a:rPr>
              <a:t>dengan menggunakan beberapa model prediksi untuk memahami apakah </a:t>
            </a:r>
            <a:r>
              <a:rPr lang="en-US" sz="5600" spc="-56">
                <a:solidFill>
                  <a:srgbClr val="000000"/>
                </a:solidFill>
                <a:latin typeface="Heebo Regular Bold"/>
              </a:rPr>
              <a:t>seseorang berisiko tinggi mengalami stroke di masa depan</a:t>
            </a:r>
            <a:r>
              <a:rPr lang="en-US" sz="5600" spc="-56">
                <a:solidFill>
                  <a:srgbClr val="000000"/>
                </a:solidFill>
                <a:latin typeface="Heebo Regular"/>
              </a:rPr>
              <a:t>. Hal ini membantu dalam mengambil tindakan pencegahan yang tepat untuk mengurangi dampak stroke yang mungkin terjadi.</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3833148"/>
            <a:ext cx="7630276" cy="2057400"/>
          </a:xfrm>
          <a:prstGeom prst="rect">
            <a:avLst/>
          </a:prstGeom>
        </p:spPr>
        <p:txBody>
          <a:bodyPr anchor="t" rtlCol="false" tIns="0" lIns="0" bIns="0" rIns="0">
            <a:spAutoFit/>
          </a:bodyPr>
          <a:lstStyle/>
          <a:p>
            <a:pPr>
              <a:lnSpc>
                <a:spcPts val="8160"/>
              </a:lnSpc>
            </a:pPr>
            <a:r>
              <a:rPr lang="en-US" sz="6800">
                <a:solidFill>
                  <a:srgbClr val="242423"/>
                </a:solidFill>
                <a:latin typeface="Heebo Bold Bold"/>
              </a:rPr>
              <a:t>DATA UNDERSTANDING</a:t>
            </a:r>
          </a:p>
        </p:txBody>
      </p:sp>
      <p:sp>
        <p:nvSpPr>
          <p:cNvPr name="Freeform 3" id="3"/>
          <p:cNvSpPr/>
          <p:nvPr/>
        </p:nvSpPr>
        <p:spPr>
          <a:xfrm flipH="false" flipV="false" rot="0">
            <a:off x="16147967" y="-1288904"/>
            <a:ext cx="3577023" cy="2577807"/>
          </a:xfrm>
          <a:custGeom>
            <a:avLst/>
            <a:gdLst/>
            <a:ahLst/>
            <a:cxnLst/>
            <a:rect r="r" b="b" t="t" l="l"/>
            <a:pathLst>
              <a:path h="2577807" w="3577023">
                <a:moveTo>
                  <a:pt x="0" y="0"/>
                </a:moveTo>
                <a:lnTo>
                  <a:pt x="3577023" y="0"/>
                </a:lnTo>
                <a:lnTo>
                  <a:pt x="3577023" y="2577808"/>
                </a:lnTo>
                <a:lnTo>
                  <a:pt x="0" y="2577808"/>
                </a:lnTo>
                <a:lnTo>
                  <a:pt x="0" y="0"/>
                </a:lnTo>
                <a:close/>
              </a:path>
            </a:pathLst>
          </a:custGeom>
          <a:blipFill>
            <a:blip r:embed="rId2"/>
            <a:stretch>
              <a:fillRect l="0" t="0" r="0" b="0"/>
            </a:stretch>
          </a:blipFill>
        </p:spPr>
      </p:sp>
      <p:sp>
        <p:nvSpPr>
          <p:cNvPr name="Freeform 4" id="4"/>
          <p:cNvSpPr/>
          <p:nvPr/>
        </p:nvSpPr>
        <p:spPr>
          <a:xfrm flipH="false" flipV="false" rot="-3446298">
            <a:off x="15837311" y="7828298"/>
            <a:ext cx="2034287" cy="2102749"/>
          </a:xfrm>
          <a:custGeom>
            <a:avLst/>
            <a:gdLst/>
            <a:ahLst/>
            <a:cxnLst/>
            <a:rect r="r" b="b" t="t" l="l"/>
            <a:pathLst>
              <a:path h="2102749" w="2034287">
                <a:moveTo>
                  <a:pt x="0" y="0"/>
                </a:moveTo>
                <a:lnTo>
                  <a:pt x="2034287" y="0"/>
                </a:lnTo>
                <a:lnTo>
                  <a:pt x="2034287" y="2102749"/>
                </a:lnTo>
                <a:lnTo>
                  <a:pt x="0" y="2102749"/>
                </a:lnTo>
                <a:lnTo>
                  <a:pt x="0" y="0"/>
                </a:lnTo>
                <a:close/>
              </a:path>
            </a:pathLst>
          </a:custGeom>
          <a:blipFill>
            <a:blip r:embed="rId3"/>
            <a:stretch>
              <a:fillRect l="0" t="0" r="0" b="0"/>
            </a:stretch>
          </a:blipFill>
        </p:spPr>
      </p:sp>
      <p:sp>
        <p:nvSpPr>
          <p:cNvPr name="Freeform 5" id="5"/>
          <p:cNvSpPr/>
          <p:nvPr/>
        </p:nvSpPr>
        <p:spPr>
          <a:xfrm flipH="false" flipV="false" rot="0">
            <a:off x="9450684" y="7296800"/>
            <a:ext cx="2288461" cy="2205888"/>
          </a:xfrm>
          <a:custGeom>
            <a:avLst/>
            <a:gdLst/>
            <a:ahLst/>
            <a:cxnLst/>
            <a:rect r="r" b="b" t="t" l="l"/>
            <a:pathLst>
              <a:path h="2205888" w="2288461">
                <a:moveTo>
                  <a:pt x="0" y="0"/>
                </a:moveTo>
                <a:lnTo>
                  <a:pt x="2288461" y="0"/>
                </a:lnTo>
                <a:lnTo>
                  <a:pt x="2288461" y="2205888"/>
                </a:lnTo>
                <a:lnTo>
                  <a:pt x="0" y="2205888"/>
                </a:lnTo>
                <a:lnTo>
                  <a:pt x="0" y="0"/>
                </a:lnTo>
                <a:close/>
              </a:path>
            </a:pathLst>
          </a:custGeom>
          <a:blipFill>
            <a:blip r:embed="rId4"/>
            <a:stretch>
              <a:fillRect l="0" t="0" r="0" b="0"/>
            </a:stretch>
          </a:blipFill>
        </p:spPr>
      </p:sp>
      <p:sp>
        <p:nvSpPr>
          <p:cNvPr name="Freeform 6" id="6"/>
          <p:cNvSpPr/>
          <p:nvPr/>
        </p:nvSpPr>
        <p:spPr>
          <a:xfrm flipH="false" flipV="false" rot="0">
            <a:off x="12476545" y="-339154"/>
            <a:ext cx="2360763" cy="2735708"/>
          </a:xfrm>
          <a:custGeom>
            <a:avLst/>
            <a:gdLst/>
            <a:ahLst/>
            <a:cxnLst/>
            <a:rect r="r" b="b" t="t" l="l"/>
            <a:pathLst>
              <a:path h="2735708" w="2360763">
                <a:moveTo>
                  <a:pt x="0" y="0"/>
                </a:moveTo>
                <a:lnTo>
                  <a:pt x="2360763" y="0"/>
                </a:lnTo>
                <a:lnTo>
                  <a:pt x="2360763" y="2735708"/>
                </a:lnTo>
                <a:lnTo>
                  <a:pt x="0" y="2735708"/>
                </a:lnTo>
                <a:lnTo>
                  <a:pt x="0" y="0"/>
                </a:lnTo>
                <a:close/>
              </a:path>
            </a:pathLst>
          </a:custGeom>
          <a:blipFill>
            <a:blip r:embed="rId5"/>
            <a:stretch>
              <a:fillRect l="0" t="0" r="0" b="0"/>
            </a:stretch>
          </a:blipFill>
        </p:spPr>
      </p:sp>
      <p:sp>
        <p:nvSpPr>
          <p:cNvPr name="Freeform 7" id="7"/>
          <p:cNvSpPr/>
          <p:nvPr/>
        </p:nvSpPr>
        <p:spPr>
          <a:xfrm flipH="false" flipV="false" rot="621979">
            <a:off x="10894816" y="1444181"/>
            <a:ext cx="7576205" cy="7398637"/>
          </a:xfrm>
          <a:custGeom>
            <a:avLst/>
            <a:gdLst/>
            <a:ahLst/>
            <a:cxnLst/>
            <a:rect r="r" b="b" t="t" l="l"/>
            <a:pathLst>
              <a:path h="7398637" w="7576205">
                <a:moveTo>
                  <a:pt x="0" y="0"/>
                </a:moveTo>
                <a:lnTo>
                  <a:pt x="7576204" y="0"/>
                </a:lnTo>
                <a:lnTo>
                  <a:pt x="7576204" y="7398638"/>
                </a:lnTo>
                <a:lnTo>
                  <a:pt x="0" y="7398638"/>
                </a:lnTo>
                <a:lnTo>
                  <a:pt x="0" y="0"/>
                </a:lnTo>
                <a:close/>
              </a:path>
            </a:pathLst>
          </a:custGeom>
          <a:blipFill>
            <a:blip r:embed="rId6"/>
            <a:stretch>
              <a:fillRect l="0" t="0" r="0" b="0"/>
            </a:stretch>
          </a:blipFill>
        </p:spPr>
      </p:sp>
      <p:sp>
        <p:nvSpPr>
          <p:cNvPr name="TextBox 8" id="8"/>
          <p:cNvSpPr txBox="true"/>
          <p:nvPr/>
        </p:nvSpPr>
        <p:spPr>
          <a:xfrm rot="0">
            <a:off x="1028700" y="5890548"/>
            <a:ext cx="7630276" cy="485775"/>
          </a:xfrm>
          <a:prstGeom prst="rect">
            <a:avLst/>
          </a:prstGeom>
        </p:spPr>
        <p:txBody>
          <a:bodyPr anchor="t" rtlCol="false" tIns="0" lIns="0" bIns="0" rIns="0">
            <a:spAutoFit/>
          </a:bodyPr>
          <a:lstStyle/>
          <a:p>
            <a:pPr>
              <a:lnSpc>
                <a:spcPts val="3840"/>
              </a:lnSpc>
            </a:pPr>
            <a:r>
              <a:rPr lang="en-US" sz="3200">
                <a:solidFill>
                  <a:srgbClr val="242423"/>
                </a:solidFill>
                <a:latin typeface="Heebo Regular"/>
              </a:rPr>
              <a:t>Exploratory Data Analysis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3455184"/>
            <a:ext cx="18288000" cy="6831816"/>
          </a:xfrm>
          <a:prstGeom prst="rect">
            <a:avLst/>
          </a:prstGeom>
          <a:solidFill>
            <a:srgbClr val="F3F3F3"/>
          </a:solidFill>
        </p:spPr>
      </p:sp>
      <p:sp>
        <p:nvSpPr>
          <p:cNvPr name="Freeform 3" id="3"/>
          <p:cNvSpPr/>
          <p:nvPr/>
        </p:nvSpPr>
        <p:spPr>
          <a:xfrm flipH="false" flipV="false" rot="303696">
            <a:off x="-1413070" y="432814"/>
            <a:ext cx="4883541" cy="2610168"/>
          </a:xfrm>
          <a:custGeom>
            <a:avLst/>
            <a:gdLst/>
            <a:ahLst/>
            <a:cxnLst/>
            <a:rect r="r" b="b" t="t" l="l"/>
            <a:pathLst>
              <a:path h="2610168" w="4883541">
                <a:moveTo>
                  <a:pt x="0" y="0"/>
                </a:moveTo>
                <a:lnTo>
                  <a:pt x="4883540" y="0"/>
                </a:lnTo>
                <a:lnTo>
                  <a:pt x="4883540" y="2610169"/>
                </a:lnTo>
                <a:lnTo>
                  <a:pt x="0" y="2610169"/>
                </a:lnTo>
                <a:lnTo>
                  <a:pt x="0" y="0"/>
                </a:lnTo>
                <a:close/>
              </a:path>
            </a:pathLst>
          </a:custGeom>
          <a:blipFill>
            <a:blip r:embed="rId2"/>
            <a:stretch>
              <a:fillRect l="0" t="0" r="0" b="0"/>
            </a:stretch>
          </a:blipFill>
        </p:spPr>
      </p:sp>
      <p:sp>
        <p:nvSpPr>
          <p:cNvPr name="Freeform 4" id="4"/>
          <p:cNvSpPr/>
          <p:nvPr/>
        </p:nvSpPr>
        <p:spPr>
          <a:xfrm flipH="false" flipV="false" rot="-9892876">
            <a:off x="15585914" y="473259"/>
            <a:ext cx="2205124" cy="2125558"/>
          </a:xfrm>
          <a:custGeom>
            <a:avLst/>
            <a:gdLst/>
            <a:ahLst/>
            <a:cxnLst/>
            <a:rect r="r" b="b" t="t" l="l"/>
            <a:pathLst>
              <a:path h="2125558" w="2205124">
                <a:moveTo>
                  <a:pt x="0" y="0"/>
                </a:moveTo>
                <a:lnTo>
                  <a:pt x="2205124" y="0"/>
                </a:lnTo>
                <a:lnTo>
                  <a:pt x="2205124" y="2125558"/>
                </a:lnTo>
                <a:lnTo>
                  <a:pt x="0" y="2125558"/>
                </a:lnTo>
                <a:lnTo>
                  <a:pt x="0" y="0"/>
                </a:lnTo>
                <a:close/>
              </a:path>
            </a:pathLst>
          </a:custGeom>
          <a:blipFill>
            <a:blip r:embed="rId3"/>
            <a:stretch>
              <a:fillRect l="0" t="0" r="0" b="0"/>
            </a:stretch>
          </a:blipFill>
        </p:spPr>
      </p:sp>
      <p:sp>
        <p:nvSpPr>
          <p:cNvPr name="TextBox 5" id="5"/>
          <p:cNvSpPr txBox="true"/>
          <p:nvPr/>
        </p:nvSpPr>
        <p:spPr>
          <a:xfrm rot="0">
            <a:off x="5546135" y="1252124"/>
            <a:ext cx="7195731" cy="971550"/>
          </a:xfrm>
          <a:prstGeom prst="rect">
            <a:avLst/>
          </a:prstGeom>
        </p:spPr>
        <p:txBody>
          <a:bodyPr anchor="t" rtlCol="false" tIns="0" lIns="0" bIns="0" rIns="0">
            <a:spAutoFit/>
          </a:bodyPr>
          <a:lstStyle/>
          <a:p>
            <a:pPr algn="ctr">
              <a:lnSpc>
                <a:spcPts val="7679"/>
              </a:lnSpc>
            </a:pPr>
            <a:r>
              <a:rPr lang="en-US" sz="6399">
                <a:solidFill>
                  <a:srgbClr val="242423"/>
                </a:solidFill>
                <a:latin typeface="Heebo Bold"/>
              </a:rPr>
              <a:t>Group 2</a:t>
            </a:r>
          </a:p>
        </p:txBody>
      </p:sp>
      <p:grpSp>
        <p:nvGrpSpPr>
          <p:cNvPr name="Group 6" id="6"/>
          <p:cNvGrpSpPr/>
          <p:nvPr/>
        </p:nvGrpSpPr>
        <p:grpSpPr>
          <a:xfrm rot="0">
            <a:off x="1028700" y="5396986"/>
            <a:ext cx="2292064" cy="2503158"/>
            <a:chOff x="0" y="0"/>
            <a:chExt cx="862412" cy="941838"/>
          </a:xfrm>
        </p:grpSpPr>
        <p:sp>
          <p:nvSpPr>
            <p:cNvPr name="Freeform 7" id="7"/>
            <p:cNvSpPr/>
            <p:nvPr/>
          </p:nvSpPr>
          <p:spPr>
            <a:xfrm flipH="false" flipV="false" rot="0">
              <a:off x="0" y="0"/>
              <a:ext cx="862412" cy="941838"/>
            </a:xfrm>
            <a:custGeom>
              <a:avLst/>
              <a:gdLst/>
              <a:ahLst/>
              <a:cxnLst/>
              <a:rect r="r" b="b" t="t" l="l"/>
              <a:pathLst>
                <a:path h="941838" w="862412">
                  <a:moveTo>
                    <a:pt x="0" y="0"/>
                  </a:moveTo>
                  <a:lnTo>
                    <a:pt x="862412" y="0"/>
                  </a:lnTo>
                  <a:lnTo>
                    <a:pt x="862412" y="941838"/>
                  </a:lnTo>
                  <a:lnTo>
                    <a:pt x="0" y="941838"/>
                  </a:lnTo>
                  <a:close/>
                </a:path>
              </a:pathLst>
            </a:custGeom>
            <a:solidFill>
              <a:srgbClr val="100F0D"/>
            </a:solidFill>
            <a:ln>
              <a:noFill/>
            </a:ln>
          </p:spPr>
        </p:sp>
        <p:sp>
          <p:nvSpPr>
            <p:cNvPr name="TextBox 8" id="8"/>
            <p:cNvSpPr txBox="true"/>
            <p:nvPr/>
          </p:nvSpPr>
          <p:spPr>
            <a:xfrm>
              <a:off x="0" y="-47625"/>
              <a:ext cx="812800" cy="860425"/>
            </a:xfrm>
            <a:prstGeom prst="rect">
              <a:avLst/>
            </a:prstGeom>
          </p:spPr>
          <p:txBody>
            <a:bodyPr anchor="ctr" rtlCol="false" tIns="50800" lIns="50800" bIns="50800" rIns="50800"/>
            <a:lstStyle/>
            <a:p>
              <a:pPr algn="ctr">
                <a:lnSpc>
                  <a:spcPts val="3360"/>
                </a:lnSpc>
              </a:pPr>
            </a:p>
          </p:txBody>
        </p:sp>
      </p:grpSp>
      <p:grpSp>
        <p:nvGrpSpPr>
          <p:cNvPr name="Group 9" id="9"/>
          <p:cNvGrpSpPr>
            <a:grpSpLocks noChangeAspect="true"/>
          </p:cNvGrpSpPr>
          <p:nvPr/>
        </p:nvGrpSpPr>
        <p:grpSpPr>
          <a:xfrm rot="0">
            <a:off x="1188486" y="4418734"/>
            <a:ext cx="1972492" cy="1964787"/>
            <a:chOff x="0" y="0"/>
            <a:chExt cx="6502400" cy="6477000"/>
          </a:xfrm>
        </p:grpSpPr>
        <p:sp>
          <p:nvSpPr>
            <p:cNvPr name="Freeform 10" id="10"/>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223" t="-24975" r="223" b="-24975"/>
              </a:stretch>
            </a:blipFill>
          </p:spPr>
        </p:sp>
        <p:sp>
          <p:nvSpPr>
            <p:cNvPr name="Freeform 11" id="11"/>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grpSp>
        <p:nvGrpSpPr>
          <p:cNvPr name="Group 12" id="12"/>
          <p:cNvGrpSpPr/>
          <p:nvPr/>
        </p:nvGrpSpPr>
        <p:grpSpPr>
          <a:xfrm rot="0">
            <a:off x="3877205" y="5396986"/>
            <a:ext cx="2292064" cy="2503158"/>
            <a:chOff x="0" y="0"/>
            <a:chExt cx="862412" cy="941838"/>
          </a:xfrm>
        </p:grpSpPr>
        <p:sp>
          <p:nvSpPr>
            <p:cNvPr name="Freeform 13" id="13"/>
            <p:cNvSpPr/>
            <p:nvPr/>
          </p:nvSpPr>
          <p:spPr>
            <a:xfrm flipH="false" flipV="false" rot="0">
              <a:off x="0" y="0"/>
              <a:ext cx="862412" cy="941838"/>
            </a:xfrm>
            <a:custGeom>
              <a:avLst/>
              <a:gdLst/>
              <a:ahLst/>
              <a:cxnLst/>
              <a:rect r="r" b="b" t="t" l="l"/>
              <a:pathLst>
                <a:path h="941838" w="862412">
                  <a:moveTo>
                    <a:pt x="0" y="0"/>
                  </a:moveTo>
                  <a:lnTo>
                    <a:pt x="862412" y="0"/>
                  </a:lnTo>
                  <a:lnTo>
                    <a:pt x="862412" y="941838"/>
                  </a:lnTo>
                  <a:lnTo>
                    <a:pt x="0" y="941838"/>
                  </a:lnTo>
                  <a:close/>
                </a:path>
              </a:pathLst>
            </a:custGeom>
            <a:solidFill>
              <a:srgbClr val="100F0D"/>
            </a:solidFill>
            <a:ln>
              <a:noFill/>
            </a:ln>
          </p:spPr>
        </p:sp>
        <p:sp>
          <p:nvSpPr>
            <p:cNvPr name="TextBox 14" id="14"/>
            <p:cNvSpPr txBox="true"/>
            <p:nvPr/>
          </p:nvSpPr>
          <p:spPr>
            <a:xfrm>
              <a:off x="0" y="-47625"/>
              <a:ext cx="812800" cy="860425"/>
            </a:xfrm>
            <a:prstGeom prst="rect">
              <a:avLst/>
            </a:prstGeom>
          </p:spPr>
          <p:txBody>
            <a:bodyPr anchor="ctr" rtlCol="false" tIns="50800" lIns="50800" bIns="50800" rIns="50800"/>
            <a:lstStyle/>
            <a:p>
              <a:pPr algn="ctr">
                <a:lnSpc>
                  <a:spcPts val="3360"/>
                </a:lnSpc>
              </a:pPr>
            </a:p>
          </p:txBody>
        </p:sp>
      </p:grpSp>
      <p:grpSp>
        <p:nvGrpSpPr>
          <p:cNvPr name="Group 15" id="15"/>
          <p:cNvGrpSpPr>
            <a:grpSpLocks noChangeAspect="true"/>
          </p:cNvGrpSpPr>
          <p:nvPr/>
        </p:nvGrpSpPr>
        <p:grpSpPr>
          <a:xfrm rot="0">
            <a:off x="4013690" y="4547641"/>
            <a:ext cx="1972492" cy="1964787"/>
            <a:chOff x="0" y="0"/>
            <a:chExt cx="6502400" cy="6477000"/>
          </a:xfrm>
        </p:grpSpPr>
        <p:sp>
          <p:nvSpPr>
            <p:cNvPr name="Freeform 16" id="16"/>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223" t="-25046" r="223" b="-25046"/>
              </a:stretch>
            </a:blipFill>
          </p:spPr>
        </p:sp>
        <p:sp>
          <p:nvSpPr>
            <p:cNvPr name="Freeform 17" id="17"/>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grpSp>
        <p:nvGrpSpPr>
          <p:cNvPr name="Group 18" id="18"/>
          <p:cNvGrpSpPr/>
          <p:nvPr/>
        </p:nvGrpSpPr>
        <p:grpSpPr>
          <a:xfrm rot="0">
            <a:off x="6617901" y="5396986"/>
            <a:ext cx="2292064" cy="2503158"/>
            <a:chOff x="0" y="0"/>
            <a:chExt cx="862412" cy="941838"/>
          </a:xfrm>
        </p:grpSpPr>
        <p:sp>
          <p:nvSpPr>
            <p:cNvPr name="Freeform 19" id="19"/>
            <p:cNvSpPr/>
            <p:nvPr/>
          </p:nvSpPr>
          <p:spPr>
            <a:xfrm flipH="false" flipV="false" rot="0">
              <a:off x="0" y="0"/>
              <a:ext cx="862412" cy="941838"/>
            </a:xfrm>
            <a:custGeom>
              <a:avLst/>
              <a:gdLst/>
              <a:ahLst/>
              <a:cxnLst/>
              <a:rect r="r" b="b" t="t" l="l"/>
              <a:pathLst>
                <a:path h="941838" w="862412">
                  <a:moveTo>
                    <a:pt x="0" y="0"/>
                  </a:moveTo>
                  <a:lnTo>
                    <a:pt x="862412" y="0"/>
                  </a:lnTo>
                  <a:lnTo>
                    <a:pt x="862412" y="941838"/>
                  </a:lnTo>
                  <a:lnTo>
                    <a:pt x="0" y="941838"/>
                  </a:lnTo>
                  <a:close/>
                </a:path>
              </a:pathLst>
            </a:custGeom>
            <a:solidFill>
              <a:srgbClr val="100F0D"/>
            </a:solidFill>
            <a:ln>
              <a:noFill/>
            </a:ln>
          </p:spPr>
        </p:sp>
        <p:sp>
          <p:nvSpPr>
            <p:cNvPr name="TextBox 20" id="20"/>
            <p:cNvSpPr txBox="true"/>
            <p:nvPr/>
          </p:nvSpPr>
          <p:spPr>
            <a:xfrm>
              <a:off x="0" y="-47625"/>
              <a:ext cx="812800" cy="860425"/>
            </a:xfrm>
            <a:prstGeom prst="rect">
              <a:avLst/>
            </a:prstGeom>
          </p:spPr>
          <p:txBody>
            <a:bodyPr anchor="ctr" rtlCol="false" tIns="50800" lIns="50800" bIns="50800" rIns="50800"/>
            <a:lstStyle/>
            <a:p>
              <a:pPr algn="ctr">
                <a:lnSpc>
                  <a:spcPts val="3360"/>
                </a:lnSpc>
              </a:pPr>
            </a:p>
          </p:txBody>
        </p:sp>
      </p:grpSp>
      <p:sp>
        <p:nvSpPr>
          <p:cNvPr name="TextBox 21" id="21"/>
          <p:cNvSpPr txBox="true"/>
          <p:nvPr/>
        </p:nvSpPr>
        <p:spPr>
          <a:xfrm rot="0">
            <a:off x="8711138" y="7595344"/>
            <a:ext cx="2302097" cy="304800"/>
          </a:xfrm>
          <a:prstGeom prst="rect">
            <a:avLst/>
          </a:prstGeom>
        </p:spPr>
        <p:txBody>
          <a:bodyPr anchor="t" rtlCol="false" tIns="0" lIns="0" bIns="0" rIns="0">
            <a:spAutoFit/>
          </a:bodyPr>
          <a:lstStyle/>
          <a:p>
            <a:pPr algn="ctr">
              <a:lnSpc>
                <a:spcPts val="2464"/>
              </a:lnSpc>
            </a:pPr>
            <a:r>
              <a:rPr lang="en-US" sz="2053" spc="102">
                <a:solidFill>
                  <a:srgbClr val="FFFBFB"/>
                </a:solidFill>
                <a:latin typeface="DM Sans"/>
              </a:rPr>
              <a:t>000000</a:t>
            </a:r>
          </a:p>
        </p:txBody>
      </p:sp>
      <p:grpSp>
        <p:nvGrpSpPr>
          <p:cNvPr name="Group 22" id="22"/>
          <p:cNvGrpSpPr>
            <a:grpSpLocks noChangeAspect="true"/>
          </p:cNvGrpSpPr>
          <p:nvPr/>
        </p:nvGrpSpPr>
        <p:grpSpPr>
          <a:xfrm rot="0">
            <a:off x="6754386" y="4547641"/>
            <a:ext cx="1972492" cy="1964787"/>
            <a:chOff x="0" y="0"/>
            <a:chExt cx="6502400" cy="6477000"/>
          </a:xfrm>
        </p:grpSpPr>
        <p:sp>
          <p:nvSpPr>
            <p:cNvPr name="Freeform 23" id="23"/>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223" t="-24905" r="223" b="-24905"/>
              </a:stretch>
            </a:blipFill>
          </p:spPr>
        </p:sp>
        <p:sp>
          <p:nvSpPr>
            <p:cNvPr name="Freeform 24" id="24"/>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grpSp>
        <p:nvGrpSpPr>
          <p:cNvPr name="Group 25" id="25"/>
          <p:cNvGrpSpPr/>
          <p:nvPr/>
        </p:nvGrpSpPr>
        <p:grpSpPr>
          <a:xfrm rot="0">
            <a:off x="9356760" y="5396986"/>
            <a:ext cx="2292064" cy="2503158"/>
            <a:chOff x="0" y="0"/>
            <a:chExt cx="862412" cy="941838"/>
          </a:xfrm>
        </p:grpSpPr>
        <p:sp>
          <p:nvSpPr>
            <p:cNvPr name="Freeform 26" id="26"/>
            <p:cNvSpPr/>
            <p:nvPr/>
          </p:nvSpPr>
          <p:spPr>
            <a:xfrm flipH="false" flipV="false" rot="0">
              <a:off x="0" y="0"/>
              <a:ext cx="862412" cy="941838"/>
            </a:xfrm>
            <a:custGeom>
              <a:avLst/>
              <a:gdLst/>
              <a:ahLst/>
              <a:cxnLst/>
              <a:rect r="r" b="b" t="t" l="l"/>
              <a:pathLst>
                <a:path h="941838" w="862412">
                  <a:moveTo>
                    <a:pt x="0" y="0"/>
                  </a:moveTo>
                  <a:lnTo>
                    <a:pt x="862412" y="0"/>
                  </a:lnTo>
                  <a:lnTo>
                    <a:pt x="862412" y="941838"/>
                  </a:lnTo>
                  <a:lnTo>
                    <a:pt x="0" y="941838"/>
                  </a:lnTo>
                  <a:close/>
                </a:path>
              </a:pathLst>
            </a:custGeom>
            <a:solidFill>
              <a:srgbClr val="100F0D"/>
            </a:solidFill>
            <a:ln>
              <a:noFill/>
            </a:ln>
          </p:spPr>
        </p:sp>
        <p:sp>
          <p:nvSpPr>
            <p:cNvPr name="TextBox 27" id="27"/>
            <p:cNvSpPr txBox="true"/>
            <p:nvPr/>
          </p:nvSpPr>
          <p:spPr>
            <a:xfrm>
              <a:off x="0" y="-47625"/>
              <a:ext cx="812800" cy="860425"/>
            </a:xfrm>
            <a:prstGeom prst="rect">
              <a:avLst/>
            </a:prstGeom>
          </p:spPr>
          <p:txBody>
            <a:bodyPr anchor="ctr" rtlCol="false" tIns="50800" lIns="50800" bIns="50800" rIns="50800"/>
            <a:lstStyle/>
            <a:p>
              <a:pPr algn="ctr">
                <a:lnSpc>
                  <a:spcPts val="3360"/>
                </a:lnSpc>
              </a:pPr>
            </a:p>
          </p:txBody>
        </p:sp>
      </p:grpSp>
      <p:grpSp>
        <p:nvGrpSpPr>
          <p:cNvPr name="Group 28" id="28"/>
          <p:cNvGrpSpPr>
            <a:grpSpLocks noChangeAspect="true"/>
          </p:cNvGrpSpPr>
          <p:nvPr/>
        </p:nvGrpSpPr>
        <p:grpSpPr>
          <a:xfrm rot="0">
            <a:off x="9571941" y="4414593"/>
            <a:ext cx="1972492" cy="1964787"/>
            <a:chOff x="0" y="0"/>
            <a:chExt cx="6502400" cy="6477000"/>
          </a:xfrm>
        </p:grpSpPr>
        <p:sp>
          <p:nvSpPr>
            <p:cNvPr name="Freeform 29" id="29"/>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21750" t="0" r="-21750" b="0"/>
              </a:stretch>
            </a:blipFill>
          </p:spPr>
        </p:sp>
        <p:sp>
          <p:nvSpPr>
            <p:cNvPr name="Freeform 30" id="30"/>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grpSp>
        <p:nvGrpSpPr>
          <p:cNvPr name="Group 31" id="31"/>
          <p:cNvGrpSpPr/>
          <p:nvPr/>
        </p:nvGrpSpPr>
        <p:grpSpPr>
          <a:xfrm rot="0">
            <a:off x="12173207" y="5396986"/>
            <a:ext cx="2292064" cy="2503158"/>
            <a:chOff x="0" y="0"/>
            <a:chExt cx="862412" cy="941838"/>
          </a:xfrm>
        </p:grpSpPr>
        <p:sp>
          <p:nvSpPr>
            <p:cNvPr name="Freeform 32" id="32"/>
            <p:cNvSpPr/>
            <p:nvPr/>
          </p:nvSpPr>
          <p:spPr>
            <a:xfrm flipH="false" flipV="false" rot="0">
              <a:off x="0" y="0"/>
              <a:ext cx="862412" cy="941838"/>
            </a:xfrm>
            <a:custGeom>
              <a:avLst/>
              <a:gdLst/>
              <a:ahLst/>
              <a:cxnLst/>
              <a:rect r="r" b="b" t="t" l="l"/>
              <a:pathLst>
                <a:path h="941838" w="862412">
                  <a:moveTo>
                    <a:pt x="0" y="0"/>
                  </a:moveTo>
                  <a:lnTo>
                    <a:pt x="862412" y="0"/>
                  </a:lnTo>
                  <a:lnTo>
                    <a:pt x="862412" y="941838"/>
                  </a:lnTo>
                  <a:lnTo>
                    <a:pt x="0" y="941838"/>
                  </a:lnTo>
                  <a:close/>
                </a:path>
              </a:pathLst>
            </a:custGeom>
            <a:solidFill>
              <a:srgbClr val="100F0D"/>
            </a:solidFill>
            <a:ln>
              <a:noFill/>
            </a:ln>
          </p:spPr>
        </p:sp>
        <p:sp>
          <p:nvSpPr>
            <p:cNvPr name="TextBox 33" id="33"/>
            <p:cNvSpPr txBox="true"/>
            <p:nvPr/>
          </p:nvSpPr>
          <p:spPr>
            <a:xfrm>
              <a:off x="0" y="-47625"/>
              <a:ext cx="812800" cy="860425"/>
            </a:xfrm>
            <a:prstGeom prst="rect">
              <a:avLst/>
            </a:prstGeom>
          </p:spPr>
          <p:txBody>
            <a:bodyPr anchor="ctr" rtlCol="false" tIns="50800" lIns="50800" bIns="50800" rIns="50800"/>
            <a:lstStyle/>
            <a:p>
              <a:pPr algn="ctr">
                <a:lnSpc>
                  <a:spcPts val="3360"/>
                </a:lnSpc>
              </a:pPr>
            </a:p>
          </p:txBody>
        </p:sp>
      </p:grpSp>
      <p:grpSp>
        <p:nvGrpSpPr>
          <p:cNvPr name="Group 34" id="34"/>
          <p:cNvGrpSpPr>
            <a:grpSpLocks noChangeAspect="true"/>
          </p:cNvGrpSpPr>
          <p:nvPr/>
        </p:nvGrpSpPr>
        <p:grpSpPr>
          <a:xfrm rot="0">
            <a:off x="12388388" y="4414593"/>
            <a:ext cx="1972492" cy="1964787"/>
            <a:chOff x="0" y="0"/>
            <a:chExt cx="6502400" cy="6477000"/>
          </a:xfrm>
        </p:grpSpPr>
        <p:sp>
          <p:nvSpPr>
            <p:cNvPr name="Freeform 35" id="35"/>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8"/>
              <a:stretch>
                <a:fillRect l="-24665" t="0" r="-24665" b="0"/>
              </a:stretch>
            </a:blipFill>
          </p:spPr>
        </p:sp>
        <p:sp>
          <p:nvSpPr>
            <p:cNvPr name="Freeform 36" id="36"/>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grpSp>
        <p:nvGrpSpPr>
          <p:cNvPr name="Group 37" id="37"/>
          <p:cNvGrpSpPr/>
          <p:nvPr/>
        </p:nvGrpSpPr>
        <p:grpSpPr>
          <a:xfrm rot="0">
            <a:off x="14967236" y="5396986"/>
            <a:ext cx="2292064" cy="2503158"/>
            <a:chOff x="0" y="0"/>
            <a:chExt cx="862412" cy="941838"/>
          </a:xfrm>
        </p:grpSpPr>
        <p:sp>
          <p:nvSpPr>
            <p:cNvPr name="Freeform 38" id="38"/>
            <p:cNvSpPr/>
            <p:nvPr/>
          </p:nvSpPr>
          <p:spPr>
            <a:xfrm flipH="false" flipV="false" rot="0">
              <a:off x="0" y="0"/>
              <a:ext cx="862412" cy="941838"/>
            </a:xfrm>
            <a:custGeom>
              <a:avLst/>
              <a:gdLst/>
              <a:ahLst/>
              <a:cxnLst/>
              <a:rect r="r" b="b" t="t" l="l"/>
              <a:pathLst>
                <a:path h="941838" w="862412">
                  <a:moveTo>
                    <a:pt x="0" y="0"/>
                  </a:moveTo>
                  <a:lnTo>
                    <a:pt x="862412" y="0"/>
                  </a:lnTo>
                  <a:lnTo>
                    <a:pt x="862412" y="941838"/>
                  </a:lnTo>
                  <a:lnTo>
                    <a:pt x="0" y="941838"/>
                  </a:lnTo>
                  <a:close/>
                </a:path>
              </a:pathLst>
            </a:custGeom>
            <a:solidFill>
              <a:srgbClr val="100F0D"/>
            </a:solidFill>
            <a:ln>
              <a:noFill/>
            </a:ln>
          </p:spPr>
        </p:sp>
        <p:sp>
          <p:nvSpPr>
            <p:cNvPr name="TextBox 39" id="39"/>
            <p:cNvSpPr txBox="true"/>
            <p:nvPr/>
          </p:nvSpPr>
          <p:spPr>
            <a:xfrm>
              <a:off x="0" y="-47625"/>
              <a:ext cx="812800" cy="860425"/>
            </a:xfrm>
            <a:prstGeom prst="rect">
              <a:avLst/>
            </a:prstGeom>
          </p:spPr>
          <p:txBody>
            <a:bodyPr anchor="ctr" rtlCol="false" tIns="50800" lIns="50800" bIns="50800" rIns="50800"/>
            <a:lstStyle/>
            <a:p>
              <a:pPr algn="ctr">
                <a:lnSpc>
                  <a:spcPts val="3360"/>
                </a:lnSpc>
              </a:pPr>
            </a:p>
          </p:txBody>
        </p:sp>
      </p:grpSp>
      <p:grpSp>
        <p:nvGrpSpPr>
          <p:cNvPr name="Group 40" id="40"/>
          <p:cNvGrpSpPr>
            <a:grpSpLocks noChangeAspect="true"/>
          </p:cNvGrpSpPr>
          <p:nvPr/>
        </p:nvGrpSpPr>
        <p:grpSpPr>
          <a:xfrm rot="0">
            <a:off x="15182417" y="4414593"/>
            <a:ext cx="1972492" cy="1964787"/>
            <a:chOff x="0" y="0"/>
            <a:chExt cx="6502400" cy="6477000"/>
          </a:xfrm>
        </p:grpSpPr>
        <p:sp>
          <p:nvSpPr>
            <p:cNvPr name="Freeform 41" id="41"/>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9"/>
              <a:stretch>
                <a:fillRect l="-24572" t="0" r="-24572" b="0"/>
              </a:stretch>
            </a:blipFill>
          </p:spPr>
        </p:sp>
        <p:sp>
          <p:nvSpPr>
            <p:cNvPr name="Freeform 42" id="42"/>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sp>
        <p:nvSpPr>
          <p:cNvPr name="TextBox 43" id="43"/>
          <p:cNvSpPr txBox="true"/>
          <p:nvPr/>
        </p:nvSpPr>
        <p:spPr>
          <a:xfrm rot="0">
            <a:off x="1375614" y="6665632"/>
            <a:ext cx="1644838" cy="590550"/>
          </a:xfrm>
          <a:prstGeom prst="rect">
            <a:avLst/>
          </a:prstGeom>
        </p:spPr>
        <p:txBody>
          <a:bodyPr anchor="t" rtlCol="false" tIns="0" lIns="0" bIns="0" rIns="0">
            <a:spAutoFit/>
          </a:bodyPr>
          <a:lstStyle/>
          <a:p>
            <a:pPr algn="ctr">
              <a:lnSpc>
                <a:spcPts val="2394"/>
              </a:lnSpc>
            </a:pPr>
            <a:r>
              <a:rPr lang="en-US" sz="1995" spc="99">
                <a:solidFill>
                  <a:srgbClr val="FFFBFB"/>
                </a:solidFill>
                <a:latin typeface="Heebo Regular"/>
              </a:rPr>
              <a:t>Christopher Darren</a:t>
            </a:r>
          </a:p>
        </p:txBody>
      </p:sp>
      <p:sp>
        <p:nvSpPr>
          <p:cNvPr name="TextBox 44" id="44"/>
          <p:cNvSpPr txBox="true"/>
          <p:nvPr/>
        </p:nvSpPr>
        <p:spPr>
          <a:xfrm rot="0">
            <a:off x="1046984" y="7442944"/>
            <a:ext cx="2302097" cy="304800"/>
          </a:xfrm>
          <a:prstGeom prst="rect">
            <a:avLst/>
          </a:prstGeom>
        </p:spPr>
        <p:txBody>
          <a:bodyPr anchor="t" rtlCol="false" tIns="0" lIns="0" bIns="0" rIns="0">
            <a:spAutoFit/>
          </a:bodyPr>
          <a:lstStyle/>
          <a:p>
            <a:pPr algn="ctr">
              <a:lnSpc>
                <a:spcPts val="2464"/>
              </a:lnSpc>
            </a:pPr>
            <a:r>
              <a:rPr lang="en-US" sz="2053" spc="102">
                <a:solidFill>
                  <a:srgbClr val="FFFBFB"/>
                </a:solidFill>
                <a:latin typeface="Heebo Regular"/>
              </a:rPr>
              <a:t>00000054804</a:t>
            </a:r>
          </a:p>
        </p:txBody>
      </p:sp>
      <p:sp>
        <p:nvSpPr>
          <p:cNvPr name="TextBox 45" id="45"/>
          <p:cNvSpPr txBox="true"/>
          <p:nvPr/>
        </p:nvSpPr>
        <p:spPr>
          <a:xfrm rot="0">
            <a:off x="4193222" y="6656107"/>
            <a:ext cx="1613429" cy="590550"/>
          </a:xfrm>
          <a:prstGeom prst="rect">
            <a:avLst/>
          </a:prstGeom>
        </p:spPr>
        <p:txBody>
          <a:bodyPr anchor="t" rtlCol="false" tIns="0" lIns="0" bIns="0" rIns="0">
            <a:spAutoFit/>
          </a:bodyPr>
          <a:lstStyle/>
          <a:p>
            <a:pPr algn="ctr">
              <a:lnSpc>
                <a:spcPts val="2394"/>
              </a:lnSpc>
            </a:pPr>
            <a:r>
              <a:rPr lang="en-US" sz="1995" spc="99">
                <a:solidFill>
                  <a:srgbClr val="FFFBFB"/>
                </a:solidFill>
                <a:latin typeface="Heebo Regular"/>
              </a:rPr>
              <a:t>Emillio Hezekiah L</a:t>
            </a:r>
          </a:p>
        </p:txBody>
      </p:sp>
      <p:sp>
        <p:nvSpPr>
          <p:cNvPr name="TextBox 46" id="46"/>
          <p:cNvSpPr txBox="true"/>
          <p:nvPr/>
        </p:nvSpPr>
        <p:spPr>
          <a:xfrm rot="0">
            <a:off x="3877205" y="7442944"/>
            <a:ext cx="2302097" cy="304800"/>
          </a:xfrm>
          <a:prstGeom prst="rect">
            <a:avLst/>
          </a:prstGeom>
        </p:spPr>
        <p:txBody>
          <a:bodyPr anchor="t" rtlCol="false" tIns="0" lIns="0" bIns="0" rIns="0">
            <a:spAutoFit/>
          </a:bodyPr>
          <a:lstStyle/>
          <a:p>
            <a:pPr algn="ctr">
              <a:lnSpc>
                <a:spcPts val="2464"/>
              </a:lnSpc>
            </a:pPr>
            <a:r>
              <a:rPr lang="en-US" sz="2053" spc="102">
                <a:solidFill>
                  <a:srgbClr val="FFFBFB"/>
                </a:solidFill>
                <a:latin typeface="Heebo Regular"/>
              </a:rPr>
              <a:t>00000054742</a:t>
            </a:r>
          </a:p>
        </p:txBody>
      </p:sp>
      <p:sp>
        <p:nvSpPr>
          <p:cNvPr name="TextBox 47" id="47"/>
          <p:cNvSpPr txBox="true"/>
          <p:nvPr/>
        </p:nvSpPr>
        <p:spPr>
          <a:xfrm rot="0">
            <a:off x="7031825" y="6656107"/>
            <a:ext cx="1464216" cy="590550"/>
          </a:xfrm>
          <a:prstGeom prst="rect">
            <a:avLst/>
          </a:prstGeom>
        </p:spPr>
        <p:txBody>
          <a:bodyPr anchor="t" rtlCol="false" tIns="0" lIns="0" bIns="0" rIns="0">
            <a:spAutoFit/>
          </a:bodyPr>
          <a:lstStyle/>
          <a:p>
            <a:pPr algn="ctr">
              <a:lnSpc>
                <a:spcPts val="2394"/>
              </a:lnSpc>
            </a:pPr>
            <a:r>
              <a:rPr lang="en-US" sz="1995" spc="99">
                <a:solidFill>
                  <a:srgbClr val="FFFBFB"/>
                </a:solidFill>
                <a:latin typeface="Heebo Regular"/>
              </a:rPr>
              <a:t>Obie Krisnanto</a:t>
            </a:r>
          </a:p>
        </p:txBody>
      </p:sp>
      <p:sp>
        <p:nvSpPr>
          <p:cNvPr name="TextBox 48" id="48"/>
          <p:cNvSpPr txBox="true"/>
          <p:nvPr/>
        </p:nvSpPr>
        <p:spPr>
          <a:xfrm rot="0">
            <a:off x="6625081" y="7442944"/>
            <a:ext cx="2302097" cy="304800"/>
          </a:xfrm>
          <a:prstGeom prst="rect">
            <a:avLst/>
          </a:prstGeom>
        </p:spPr>
        <p:txBody>
          <a:bodyPr anchor="t" rtlCol="false" tIns="0" lIns="0" bIns="0" rIns="0">
            <a:spAutoFit/>
          </a:bodyPr>
          <a:lstStyle/>
          <a:p>
            <a:pPr algn="ctr">
              <a:lnSpc>
                <a:spcPts val="2464"/>
              </a:lnSpc>
            </a:pPr>
            <a:r>
              <a:rPr lang="en-US" sz="2053" spc="102">
                <a:solidFill>
                  <a:srgbClr val="FFFBFB"/>
                </a:solidFill>
                <a:latin typeface="Heebo Regular"/>
              </a:rPr>
              <a:t>00000054153</a:t>
            </a:r>
          </a:p>
        </p:txBody>
      </p:sp>
      <p:sp>
        <p:nvSpPr>
          <p:cNvPr name="TextBox 49" id="49"/>
          <p:cNvSpPr txBox="true"/>
          <p:nvPr/>
        </p:nvSpPr>
        <p:spPr>
          <a:xfrm rot="0">
            <a:off x="9826079" y="6648565"/>
            <a:ext cx="1464216" cy="590550"/>
          </a:xfrm>
          <a:prstGeom prst="rect">
            <a:avLst/>
          </a:prstGeom>
        </p:spPr>
        <p:txBody>
          <a:bodyPr anchor="t" rtlCol="false" tIns="0" lIns="0" bIns="0" rIns="0">
            <a:spAutoFit/>
          </a:bodyPr>
          <a:lstStyle/>
          <a:p>
            <a:pPr algn="ctr">
              <a:lnSpc>
                <a:spcPts val="2394"/>
              </a:lnSpc>
            </a:pPr>
            <a:r>
              <a:rPr lang="en-US" sz="1995" spc="99">
                <a:solidFill>
                  <a:srgbClr val="FFFBFB"/>
                </a:solidFill>
                <a:latin typeface="Heebo Regular"/>
              </a:rPr>
              <a:t>Ray Theodorus</a:t>
            </a:r>
          </a:p>
        </p:txBody>
      </p:sp>
      <p:sp>
        <p:nvSpPr>
          <p:cNvPr name="TextBox 50" id="50"/>
          <p:cNvSpPr txBox="true"/>
          <p:nvPr/>
        </p:nvSpPr>
        <p:spPr>
          <a:xfrm rot="0">
            <a:off x="9346727" y="7442944"/>
            <a:ext cx="2302097" cy="304800"/>
          </a:xfrm>
          <a:prstGeom prst="rect">
            <a:avLst/>
          </a:prstGeom>
        </p:spPr>
        <p:txBody>
          <a:bodyPr anchor="t" rtlCol="false" tIns="0" lIns="0" bIns="0" rIns="0">
            <a:spAutoFit/>
          </a:bodyPr>
          <a:lstStyle/>
          <a:p>
            <a:pPr algn="ctr">
              <a:lnSpc>
                <a:spcPts val="2464"/>
              </a:lnSpc>
            </a:pPr>
            <a:r>
              <a:rPr lang="en-US" sz="2053" spc="102">
                <a:solidFill>
                  <a:srgbClr val="FFFBFB"/>
                </a:solidFill>
                <a:latin typeface="Heebo Regular"/>
              </a:rPr>
              <a:t>00000054779</a:t>
            </a:r>
          </a:p>
        </p:txBody>
      </p:sp>
      <p:sp>
        <p:nvSpPr>
          <p:cNvPr name="TextBox 51" id="51"/>
          <p:cNvSpPr txBox="true"/>
          <p:nvPr/>
        </p:nvSpPr>
        <p:spPr>
          <a:xfrm rot="0">
            <a:off x="12201274" y="6648565"/>
            <a:ext cx="2159606" cy="590550"/>
          </a:xfrm>
          <a:prstGeom prst="rect">
            <a:avLst/>
          </a:prstGeom>
        </p:spPr>
        <p:txBody>
          <a:bodyPr anchor="t" rtlCol="false" tIns="0" lIns="0" bIns="0" rIns="0">
            <a:spAutoFit/>
          </a:bodyPr>
          <a:lstStyle/>
          <a:p>
            <a:pPr algn="ctr">
              <a:lnSpc>
                <a:spcPts val="2394"/>
              </a:lnSpc>
            </a:pPr>
            <a:r>
              <a:rPr lang="en-US" sz="1995" spc="99">
                <a:solidFill>
                  <a:srgbClr val="FFFBFB"/>
                </a:solidFill>
                <a:latin typeface="Heebo Regular"/>
              </a:rPr>
              <a:t>Rendy Wirawan Tamrin</a:t>
            </a:r>
          </a:p>
        </p:txBody>
      </p:sp>
      <p:sp>
        <p:nvSpPr>
          <p:cNvPr name="TextBox 52" id="52"/>
          <p:cNvSpPr txBox="true"/>
          <p:nvPr/>
        </p:nvSpPr>
        <p:spPr>
          <a:xfrm rot="0">
            <a:off x="12163174" y="7442944"/>
            <a:ext cx="2302097" cy="304800"/>
          </a:xfrm>
          <a:prstGeom prst="rect">
            <a:avLst/>
          </a:prstGeom>
        </p:spPr>
        <p:txBody>
          <a:bodyPr anchor="t" rtlCol="false" tIns="0" lIns="0" bIns="0" rIns="0">
            <a:spAutoFit/>
          </a:bodyPr>
          <a:lstStyle/>
          <a:p>
            <a:pPr algn="ctr">
              <a:lnSpc>
                <a:spcPts val="2464"/>
              </a:lnSpc>
            </a:pPr>
            <a:r>
              <a:rPr lang="en-US" sz="2053" spc="102">
                <a:solidFill>
                  <a:srgbClr val="FFFBFB"/>
                </a:solidFill>
                <a:latin typeface="Heebo Regular"/>
              </a:rPr>
              <a:t>00000053580</a:t>
            </a:r>
          </a:p>
        </p:txBody>
      </p:sp>
      <p:sp>
        <p:nvSpPr>
          <p:cNvPr name="TextBox 53" id="53"/>
          <p:cNvSpPr txBox="true"/>
          <p:nvPr/>
        </p:nvSpPr>
        <p:spPr>
          <a:xfrm rot="0">
            <a:off x="14995303" y="6648565"/>
            <a:ext cx="2263997" cy="590550"/>
          </a:xfrm>
          <a:prstGeom prst="rect">
            <a:avLst/>
          </a:prstGeom>
        </p:spPr>
        <p:txBody>
          <a:bodyPr anchor="t" rtlCol="false" tIns="0" lIns="0" bIns="0" rIns="0">
            <a:spAutoFit/>
          </a:bodyPr>
          <a:lstStyle/>
          <a:p>
            <a:pPr algn="ctr">
              <a:lnSpc>
                <a:spcPts val="2394"/>
              </a:lnSpc>
            </a:pPr>
            <a:r>
              <a:rPr lang="en-US" sz="1995" spc="99">
                <a:solidFill>
                  <a:srgbClr val="FFFBFB"/>
                </a:solidFill>
                <a:latin typeface="Heebo Regular"/>
              </a:rPr>
              <a:t>Vincencius Christiano Tjokro</a:t>
            </a:r>
          </a:p>
        </p:txBody>
      </p:sp>
      <p:sp>
        <p:nvSpPr>
          <p:cNvPr name="TextBox 54" id="54"/>
          <p:cNvSpPr txBox="true"/>
          <p:nvPr/>
        </p:nvSpPr>
        <p:spPr>
          <a:xfrm rot="0">
            <a:off x="14957203" y="7442944"/>
            <a:ext cx="2302097" cy="304800"/>
          </a:xfrm>
          <a:prstGeom prst="rect">
            <a:avLst/>
          </a:prstGeom>
        </p:spPr>
        <p:txBody>
          <a:bodyPr anchor="t" rtlCol="false" tIns="0" lIns="0" bIns="0" rIns="0">
            <a:spAutoFit/>
          </a:bodyPr>
          <a:lstStyle/>
          <a:p>
            <a:pPr algn="ctr">
              <a:lnSpc>
                <a:spcPts val="2464"/>
              </a:lnSpc>
            </a:pPr>
            <a:r>
              <a:rPr lang="en-US" sz="2053" spc="102">
                <a:solidFill>
                  <a:srgbClr val="FFFBFB"/>
                </a:solidFill>
                <a:latin typeface="Heebo Regular"/>
              </a:rPr>
              <a:t>00000053887</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2451819"/>
          </a:xfrm>
          <a:prstGeom prst="rect">
            <a:avLst/>
          </a:prstGeom>
          <a:solidFill>
            <a:srgbClr val="F3F3F3"/>
          </a:solidFill>
        </p:spPr>
      </p:sp>
      <p:sp>
        <p:nvSpPr>
          <p:cNvPr name="Freeform 3" id="3"/>
          <p:cNvSpPr/>
          <p:nvPr/>
        </p:nvSpPr>
        <p:spPr>
          <a:xfrm flipH="false" flipV="false" rot="0">
            <a:off x="-1788511" y="613916"/>
            <a:ext cx="3577023" cy="2577807"/>
          </a:xfrm>
          <a:custGeom>
            <a:avLst/>
            <a:gdLst/>
            <a:ahLst/>
            <a:cxnLst/>
            <a:rect r="r" b="b" t="t" l="l"/>
            <a:pathLst>
              <a:path h="2577807" w="3577023">
                <a:moveTo>
                  <a:pt x="0" y="0"/>
                </a:moveTo>
                <a:lnTo>
                  <a:pt x="3577022" y="0"/>
                </a:lnTo>
                <a:lnTo>
                  <a:pt x="3577022" y="2577807"/>
                </a:lnTo>
                <a:lnTo>
                  <a:pt x="0" y="2577807"/>
                </a:lnTo>
                <a:lnTo>
                  <a:pt x="0" y="0"/>
                </a:lnTo>
                <a:close/>
              </a:path>
            </a:pathLst>
          </a:custGeom>
          <a:blipFill>
            <a:blip r:embed="rId2"/>
            <a:stretch>
              <a:fillRect l="0" t="0" r="0" b="0"/>
            </a:stretch>
          </a:blipFill>
        </p:spPr>
      </p:sp>
      <p:sp>
        <p:nvSpPr>
          <p:cNvPr name="Freeform 4" id="4"/>
          <p:cNvSpPr/>
          <p:nvPr/>
        </p:nvSpPr>
        <p:spPr>
          <a:xfrm flipH="false" flipV="false" rot="-3446298">
            <a:off x="15837311" y="-22674"/>
            <a:ext cx="2034287" cy="2102749"/>
          </a:xfrm>
          <a:custGeom>
            <a:avLst/>
            <a:gdLst/>
            <a:ahLst/>
            <a:cxnLst/>
            <a:rect r="r" b="b" t="t" l="l"/>
            <a:pathLst>
              <a:path h="2102749" w="2034287">
                <a:moveTo>
                  <a:pt x="0" y="0"/>
                </a:moveTo>
                <a:lnTo>
                  <a:pt x="2034287" y="0"/>
                </a:lnTo>
                <a:lnTo>
                  <a:pt x="2034287" y="2102748"/>
                </a:lnTo>
                <a:lnTo>
                  <a:pt x="0" y="2102748"/>
                </a:lnTo>
                <a:lnTo>
                  <a:pt x="0" y="0"/>
                </a:lnTo>
                <a:close/>
              </a:path>
            </a:pathLst>
          </a:custGeom>
          <a:blipFill>
            <a:blip r:embed="rId3"/>
            <a:stretch>
              <a:fillRect l="0" t="0" r="0" b="0"/>
            </a:stretch>
          </a:blipFill>
        </p:spPr>
      </p:sp>
      <p:sp>
        <p:nvSpPr>
          <p:cNvPr name="Freeform 5" id="5"/>
          <p:cNvSpPr/>
          <p:nvPr/>
        </p:nvSpPr>
        <p:spPr>
          <a:xfrm flipH="false" flipV="false" rot="0">
            <a:off x="9865178" y="-1953661"/>
            <a:ext cx="2360763" cy="2735708"/>
          </a:xfrm>
          <a:custGeom>
            <a:avLst/>
            <a:gdLst/>
            <a:ahLst/>
            <a:cxnLst/>
            <a:rect r="r" b="b" t="t" l="l"/>
            <a:pathLst>
              <a:path h="2735708" w="2360763">
                <a:moveTo>
                  <a:pt x="0" y="0"/>
                </a:moveTo>
                <a:lnTo>
                  <a:pt x="2360763" y="0"/>
                </a:lnTo>
                <a:lnTo>
                  <a:pt x="2360763" y="2735708"/>
                </a:lnTo>
                <a:lnTo>
                  <a:pt x="0" y="2735708"/>
                </a:lnTo>
                <a:lnTo>
                  <a:pt x="0" y="0"/>
                </a:lnTo>
                <a:close/>
              </a:path>
            </a:pathLst>
          </a:custGeom>
          <a:blipFill>
            <a:blip r:embed="rId4"/>
            <a:stretch>
              <a:fillRect l="0" t="0" r="0" b="0"/>
            </a:stretch>
          </a:blipFill>
        </p:spPr>
      </p:sp>
      <p:sp>
        <p:nvSpPr>
          <p:cNvPr name="TextBox 6" id="6"/>
          <p:cNvSpPr txBox="true"/>
          <p:nvPr/>
        </p:nvSpPr>
        <p:spPr>
          <a:xfrm rot="0">
            <a:off x="5305198" y="931270"/>
            <a:ext cx="7677605" cy="971550"/>
          </a:xfrm>
          <a:prstGeom prst="rect">
            <a:avLst/>
          </a:prstGeom>
        </p:spPr>
        <p:txBody>
          <a:bodyPr anchor="t" rtlCol="false" tIns="0" lIns="0" bIns="0" rIns="0">
            <a:spAutoFit/>
          </a:bodyPr>
          <a:lstStyle/>
          <a:p>
            <a:pPr algn="ctr">
              <a:lnSpc>
                <a:spcPts val="7679"/>
              </a:lnSpc>
            </a:pPr>
            <a:r>
              <a:rPr lang="en-US" sz="6399">
                <a:solidFill>
                  <a:srgbClr val="242423"/>
                </a:solidFill>
                <a:latin typeface="Heebo Bold Bold"/>
              </a:rPr>
              <a:t>DATASET</a:t>
            </a:r>
          </a:p>
        </p:txBody>
      </p:sp>
      <p:sp>
        <p:nvSpPr>
          <p:cNvPr name="Freeform 7" id="7"/>
          <p:cNvSpPr/>
          <p:nvPr/>
        </p:nvSpPr>
        <p:spPr>
          <a:xfrm flipH="false" flipV="false" rot="0">
            <a:off x="2048436" y="3043451"/>
            <a:ext cx="14191127" cy="6063095"/>
          </a:xfrm>
          <a:custGeom>
            <a:avLst/>
            <a:gdLst/>
            <a:ahLst/>
            <a:cxnLst/>
            <a:rect r="r" b="b" t="t" l="l"/>
            <a:pathLst>
              <a:path h="6063095" w="14191127">
                <a:moveTo>
                  <a:pt x="0" y="0"/>
                </a:moveTo>
                <a:lnTo>
                  <a:pt x="14191128" y="0"/>
                </a:lnTo>
                <a:lnTo>
                  <a:pt x="14191128" y="6063094"/>
                </a:lnTo>
                <a:lnTo>
                  <a:pt x="0" y="6063094"/>
                </a:lnTo>
                <a:lnTo>
                  <a:pt x="0" y="0"/>
                </a:lnTo>
                <a:close/>
              </a:path>
            </a:pathLst>
          </a:custGeom>
          <a:blipFill>
            <a:blip r:embed="rId5"/>
            <a:stretch>
              <a:fillRect l="0" t="0" r="0" b="-5068"/>
            </a:stretch>
          </a:blipFill>
        </p:spPr>
      </p:sp>
      <p:sp>
        <p:nvSpPr>
          <p:cNvPr name="TextBox 8" id="8"/>
          <p:cNvSpPr txBox="true"/>
          <p:nvPr/>
        </p:nvSpPr>
        <p:spPr>
          <a:xfrm rot="0">
            <a:off x="445367" y="9650553"/>
            <a:ext cx="8939774" cy="389255"/>
          </a:xfrm>
          <a:prstGeom prst="rect">
            <a:avLst/>
          </a:prstGeom>
        </p:spPr>
        <p:txBody>
          <a:bodyPr anchor="t" rtlCol="false" tIns="0" lIns="0" bIns="0" rIns="0">
            <a:spAutoFit/>
          </a:bodyPr>
          <a:lstStyle/>
          <a:p>
            <a:pPr>
              <a:lnSpc>
                <a:spcPts val="3219"/>
              </a:lnSpc>
              <a:spcBef>
                <a:spcPct val="0"/>
              </a:spcBef>
            </a:pPr>
            <a:r>
              <a:rPr lang="en-US" sz="2299" spc="-22">
                <a:solidFill>
                  <a:srgbClr val="242423"/>
                </a:solidFill>
                <a:latin typeface="Heebo Regular"/>
              </a:rPr>
              <a:t>Source: kaggle.com/datasets/fedesoriano/stroke-prediction-dataset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2451819"/>
          </a:xfrm>
          <a:prstGeom prst="rect">
            <a:avLst/>
          </a:prstGeom>
          <a:solidFill>
            <a:srgbClr val="F3F3F3"/>
          </a:solidFill>
        </p:spPr>
      </p:sp>
      <p:sp>
        <p:nvSpPr>
          <p:cNvPr name="Freeform 3" id="3"/>
          <p:cNvSpPr/>
          <p:nvPr/>
        </p:nvSpPr>
        <p:spPr>
          <a:xfrm flipH="false" flipV="false" rot="0">
            <a:off x="-1788511" y="613916"/>
            <a:ext cx="3577023" cy="2577807"/>
          </a:xfrm>
          <a:custGeom>
            <a:avLst/>
            <a:gdLst/>
            <a:ahLst/>
            <a:cxnLst/>
            <a:rect r="r" b="b" t="t" l="l"/>
            <a:pathLst>
              <a:path h="2577807" w="3577023">
                <a:moveTo>
                  <a:pt x="0" y="0"/>
                </a:moveTo>
                <a:lnTo>
                  <a:pt x="3577022" y="0"/>
                </a:lnTo>
                <a:lnTo>
                  <a:pt x="3577022" y="2577807"/>
                </a:lnTo>
                <a:lnTo>
                  <a:pt x="0" y="2577807"/>
                </a:lnTo>
                <a:lnTo>
                  <a:pt x="0" y="0"/>
                </a:lnTo>
                <a:close/>
              </a:path>
            </a:pathLst>
          </a:custGeom>
          <a:blipFill>
            <a:blip r:embed="rId2"/>
            <a:stretch>
              <a:fillRect l="0" t="0" r="0" b="0"/>
            </a:stretch>
          </a:blipFill>
        </p:spPr>
      </p:sp>
      <p:sp>
        <p:nvSpPr>
          <p:cNvPr name="Freeform 4" id="4"/>
          <p:cNvSpPr/>
          <p:nvPr/>
        </p:nvSpPr>
        <p:spPr>
          <a:xfrm flipH="false" flipV="false" rot="-3446298">
            <a:off x="15837311" y="-22674"/>
            <a:ext cx="2034287" cy="2102749"/>
          </a:xfrm>
          <a:custGeom>
            <a:avLst/>
            <a:gdLst/>
            <a:ahLst/>
            <a:cxnLst/>
            <a:rect r="r" b="b" t="t" l="l"/>
            <a:pathLst>
              <a:path h="2102749" w="2034287">
                <a:moveTo>
                  <a:pt x="0" y="0"/>
                </a:moveTo>
                <a:lnTo>
                  <a:pt x="2034287" y="0"/>
                </a:lnTo>
                <a:lnTo>
                  <a:pt x="2034287" y="2102748"/>
                </a:lnTo>
                <a:lnTo>
                  <a:pt x="0" y="2102748"/>
                </a:lnTo>
                <a:lnTo>
                  <a:pt x="0" y="0"/>
                </a:lnTo>
                <a:close/>
              </a:path>
            </a:pathLst>
          </a:custGeom>
          <a:blipFill>
            <a:blip r:embed="rId3"/>
            <a:stretch>
              <a:fillRect l="0" t="0" r="0" b="0"/>
            </a:stretch>
          </a:blipFill>
        </p:spPr>
      </p:sp>
      <p:sp>
        <p:nvSpPr>
          <p:cNvPr name="Freeform 5" id="5"/>
          <p:cNvSpPr/>
          <p:nvPr/>
        </p:nvSpPr>
        <p:spPr>
          <a:xfrm flipH="false" flipV="false" rot="0">
            <a:off x="9865178" y="-1953661"/>
            <a:ext cx="2360763" cy="2735708"/>
          </a:xfrm>
          <a:custGeom>
            <a:avLst/>
            <a:gdLst/>
            <a:ahLst/>
            <a:cxnLst/>
            <a:rect r="r" b="b" t="t" l="l"/>
            <a:pathLst>
              <a:path h="2735708" w="2360763">
                <a:moveTo>
                  <a:pt x="0" y="0"/>
                </a:moveTo>
                <a:lnTo>
                  <a:pt x="2360763" y="0"/>
                </a:lnTo>
                <a:lnTo>
                  <a:pt x="2360763" y="2735708"/>
                </a:lnTo>
                <a:lnTo>
                  <a:pt x="0" y="2735708"/>
                </a:lnTo>
                <a:lnTo>
                  <a:pt x="0" y="0"/>
                </a:lnTo>
                <a:close/>
              </a:path>
            </a:pathLst>
          </a:custGeom>
          <a:blipFill>
            <a:blip r:embed="rId4"/>
            <a:stretch>
              <a:fillRect l="0" t="0" r="0" b="0"/>
            </a:stretch>
          </a:blipFill>
        </p:spPr>
      </p:sp>
      <p:sp>
        <p:nvSpPr>
          <p:cNvPr name="Freeform 6" id="6"/>
          <p:cNvSpPr/>
          <p:nvPr/>
        </p:nvSpPr>
        <p:spPr>
          <a:xfrm flipH="false" flipV="false" rot="0">
            <a:off x="2052366" y="3288060"/>
            <a:ext cx="14183269" cy="5970240"/>
          </a:xfrm>
          <a:custGeom>
            <a:avLst/>
            <a:gdLst/>
            <a:ahLst/>
            <a:cxnLst/>
            <a:rect r="r" b="b" t="t" l="l"/>
            <a:pathLst>
              <a:path h="5970240" w="14183269">
                <a:moveTo>
                  <a:pt x="0" y="0"/>
                </a:moveTo>
                <a:lnTo>
                  <a:pt x="14183268" y="0"/>
                </a:lnTo>
                <a:lnTo>
                  <a:pt x="14183268" y="5970240"/>
                </a:lnTo>
                <a:lnTo>
                  <a:pt x="0" y="5970240"/>
                </a:lnTo>
                <a:lnTo>
                  <a:pt x="0" y="0"/>
                </a:lnTo>
                <a:close/>
              </a:path>
            </a:pathLst>
          </a:custGeom>
          <a:blipFill>
            <a:blip r:embed="rId5"/>
            <a:stretch>
              <a:fillRect l="0" t="0" r="0" b="0"/>
            </a:stretch>
          </a:blipFill>
        </p:spPr>
      </p:sp>
      <p:sp>
        <p:nvSpPr>
          <p:cNvPr name="TextBox 7" id="7"/>
          <p:cNvSpPr txBox="true"/>
          <p:nvPr/>
        </p:nvSpPr>
        <p:spPr>
          <a:xfrm rot="0">
            <a:off x="5305198" y="931270"/>
            <a:ext cx="7677605" cy="971550"/>
          </a:xfrm>
          <a:prstGeom prst="rect">
            <a:avLst/>
          </a:prstGeom>
        </p:spPr>
        <p:txBody>
          <a:bodyPr anchor="t" rtlCol="false" tIns="0" lIns="0" bIns="0" rIns="0">
            <a:spAutoFit/>
          </a:bodyPr>
          <a:lstStyle/>
          <a:p>
            <a:pPr algn="ctr">
              <a:lnSpc>
                <a:spcPts val="7679"/>
              </a:lnSpc>
            </a:pPr>
            <a:r>
              <a:rPr lang="en-US" sz="6399">
                <a:solidFill>
                  <a:srgbClr val="242423"/>
                </a:solidFill>
                <a:latin typeface="Heebo Bold Bold"/>
              </a:rPr>
              <a:t>IMPORT DATA</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2451819"/>
          </a:xfrm>
          <a:prstGeom prst="rect">
            <a:avLst/>
          </a:prstGeom>
          <a:solidFill>
            <a:srgbClr val="F3F3F3"/>
          </a:solidFill>
        </p:spPr>
      </p:sp>
      <p:sp>
        <p:nvSpPr>
          <p:cNvPr name="Freeform 3" id="3"/>
          <p:cNvSpPr/>
          <p:nvPr/>
        </p:nvSpPr>
        <p:spPr>
          <a:xfrm flipH="false" flipV="false" rot="0">
            <a:off x="-1788511" y="613916"/>
            <a:ext cx="3577023" cy="2577807"/>
          </a:xfrm>
          <a:custGeom>
            <a:avLst/>
            <a:gdLst/>
            <a:ahLst/>
            <a:cxnLst/>
            <a:rect r="r" b="b" t="t" l="l"/>
            <a:pathLst>
              <a:path h="2577807" w="3577023">
                <a:moveTo>
                  <a:pt x="0" y="0"/>
                </a:moveTo>
                <a:lnTo>
                  <a:pt x="3577022" y="0"/>
                </a:lnTo>
                <a:lnTo>
                  <a:pt x="3577022" y="2577807"/>
                </a:lnTo>
                <a:lnTo>
                  <a:pt x="0" y="2577807"/>
                </a:lnTo>
                <a:lnTo>
                  <a:pt x="0" y="0"/>
                </a:lnTo>
                <a:close/>
              </a:path>
            </a:pathLst>
          </a:custGeom>
          <a:blipFill>
            <a:blip r:embed="rId2"/>
            <a:stretch>
              <a:fillRect l="0" t="0" r="0" b="0"/>
            </a:stretch>
          </a:blipFill>
        </p:spPr>
      </p:sp>
      <p:sp>
        <p:nvSpPr>
          <p:cNvPr name="Freeform 4" id="4"/>
          <p:cNvSpPr/>
          <p:nvPr/>
        </p:nvSpPr>
        <p:spPr>
          <a:xfrm flipH="false" flipV="false" rot="-3446298">
            <a:off x="15837311" y="-22674"/>
            <a:ext cx="2034287" cy="2102749"/>
          </a:xfrm>
          <a:custGeom>
            <a:avLst/>
            <a:gdLst/>
            <a:ahLst/>
            <a:cxnLst/>
            <a:rect r="r" b="b" t="t" l="l"/>
            <a:pathLst>
              <a:path h="2102749" w="2034287">
                <a:moveTo>
                  <a:pt x="0" y="0"/>
                </a:moveTo>
                <a:lnTo>
                  <a:pt x="2034287" y="0"/>
                </a:lnTo>
                <a:lnTo>
                  <a:pt x="2034287" y="2102748"/>
                </a:lnTo>
                <a:lnTo>
                  <a:pt x="0" y="2102748"/>
                </a:lnTo>
                <a:lnTo>
                  <a:pt x="0" y="0"/>
                </a:lnTo>
                <a:close/>
              </a:path>
            </a:pathLst>
          </a:custGeom>
          <a:blipFill>
            <a:blip r:embed="rId3"/>
            <a:stretch>
              <a:fillRect l="0" t="0" r="0" b="0"/>
            </a:stretch>
          </a:blipFill>
        </p:spPr>
      </p:sp>
      <p:sp>
        <p:nvSpPr>
          <p:cNvPr name="Freeform 5" id="5"/>
          <p:cNvSpPr/>
          <p:nvPr/>
        </p:nvSpPr>
        <p:spPr>
          <a:xfrm flipH="false" flipV="false" rot="0">
            <a:off x="9865178" y="-1953661"/>
            <a:ext cx="2360763" cy="2735708"/>
          </a:xfrm>
          <a:custGeom>
            <a:avLst/>
            <a:gdLst/>
            <a:ahLst/>
            <a:cxnLst/>
            <a:rect r="r" b="b" t="t" l="l"/>
            <a:pathLst>
              <a:path h="2735708" w="2360763">
                <a:moveTo>
                  <a:pt x="0" y="0"/>
                </a:moveTo>
                <a:lnTo>
                  <a:pt x="2360763" y="0"/>
                </a:lnTo>
                <a:lnTo>
                  <a:pt x="2360763" y="2735708"/>
                </a:lnTo>
                <a:lnTo>
                  <a:pt x="0" y="2735708"/>
                </a:lnTo>
                <a:lnTo>
                  <a:pt x="0" y="0"/>
                </a:lnTo>
                <a:close/>
              </a:path>
            </a:pathLst>
          </a:custGeom>
          <a:blipFill>
            <a:blip r:embed="rId4"/>
            <a:stretch>
              <a:fillRect l="0" t="0" r="0" b="0"/>
            </a:stretch>
          </a:blipFill>
        </p:spPr>
      </p:sp>
      <p:sp>
        <p:nvSpPr>
          <p:cNvPr name="Freeform 6" id="6"/>
          <p:cNvSpPr/>
          <p:nvPr/>
        </p:nvSpPr>
        <p:spPr>
          <a:xfrm flipH="false" flipV="false" rot="0">
            <a:off x="5659731" y="3403363"/>
            <a:ext cx="6968539" cy="5458689"/>
          </a:xfrm>
          <a:custGeom>
            <a:avLst/>
            <a:gdLst/>
            <a:ahLst/>
            <a:cxnLst/>
            <a:rect r="r" b="b" t="t" l="l"/>
            <a:pathLst>
              <a:path h="5458689" w="6968539">
                <a:moveTo>
                  <a:pt x="0" y="0"/>
                </a:moveTo>
                <a:lnTo>
                  <a:pt x="6968538" y="0"/>
                </a:lnTo>
                <a:lnTo>
                  <a:pt x="6968538" y="5458689"/>
                </a:lnTo>
                <a:lnTo>
                  <a:pt x="0" y="5458689"/>
                </a:lnTo>
                <a:lnTo>
                  <a:pt x="0" y="0"/>
                </a:lnTo>
                <a:close/>
              </a:path>
            </a:pathLst>
          </a:custGeom>
          <a:blipFill>
            <a:blip r:embed="rId5"/>
            <a:stretch>
              <a:fillRect l="0" t="0" r="0" b="0"/>
            </a:stretch>
          </a:blipFill>
        </p:spPr>
      </p:sp>
      <p:sp>
        <p:nvSpPr>
          <p:cNvPr name="TextBox 7" id="7"/>
          <p:cNvSpPr txBox="true"/>
          <p:nvPr/>
        </p:nvSpPr>
        <p:spPr>
          <a:xfrm rot="0">
            <a:off x="5305198" y="931270"/>
            <a:ext cx="7677605" cy="971550"/>
          </a:xfrm>
          <a:prstGeom prst="rect">
            <a:avLst/>
          </a:prstGeom>
        </p:spPr>
        <p:txBody>
          <a:bodyPr anchor="t" rtlCol="false" tIns="0" lIns="0" bIns="0" rIns="0">
            <a:spAutoFit/>
          </a:bodyPr>
          <a:lstStyle/>
          <a:p>
            <a:pPr algn="ctr">
              <a:lnSpc>
                <a:spcPts val="7679"/>
              </a:lnSpc>
            </a:pPr>
            <a:r>
              <a:rPr lang="en-US" sz="6399">
                <a:solidFill>
                  <a:srgbClr val="242423"/>
                </a:solidFill>
                <a:latin typeface="Heebo Bold Bold"/>
              </a:rPr>
              <a:t>SHAPE OF DATA</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2451819"/>
          </a:xfrm>
          <a:prstGeom prst="rect">
            <a:avLst/>
          </a:prstGeom>
          <a:solidFill>
            <a:srgbClr val="F3F3F3"/>
          </a:solidFill>
        </p:spPr>
      </p:sp>
      <p:sp>
        <p:nvSpPr>
          <p:cNvPr name="Freeform 3" id="3"/>
          <p:cNvSpPr/>
          <p:nvPr/>
        </p:nvSpPr>
        <p:spPr>
          <a:xfrm flipH="false" flipV="false" rot="0">
            <a:off x="-1788511" y="613916"/>
            <a:ext cx="3577023" cy="2577807"/>
          </a:xfrm>
          <a:custGeom>
            <a:avLst/>
            <a:gdLst/>
            <a:ahLst/>
            <a:cxnLst/>
            <a:rect r="r" b="b" t="t" l="l"/>
            <a:pathLst>
              <a:path h="2577807" w="3577023">
                <a:moveTo>
                  <a:pt x="0" y="0"/>
                </a:moveTo>
                <a:lnTo>
                  <a:pt x="3577022" y="0"/>
                </a:lnTo>
                <a:lnTo>
                  <a:pt x="3577022" y="2577807"/>
                </a:lnTo>
                <a:lnTo>
                  <a:pt x="0" y="2577807"/>
                </a:lnTo>
                <a:lnTo>
                  <a:pt x="0" y="0"/>
                </a:lnTo>
                <a:close/>
              </a:path>
            </a:pathLst>
          </a:custGeom>
          <a:blipFill>
            <a:blip r:embed="rId2"/>
            <a:stretch>
              <a:fillRect l="0" t="0" r="0" b="0"/>
            </a:stretch>
          </a:blipFill>
        </p:spPr>
      </p:sp>
      <p:sp>
        <p:nvSpPr>
          <p:cNvPr name="Freeform 4" id="4"/>
          <p:cNvSpPr/>
          <p:nvPr/>
        </p:nvSpPr>
        <p:spPr>
          <a:xfrm flipH="false" flipV="false" rot="-3446298">
            <a:off x="15837311" y="-22674"/>
            <a:ext cx="2034287" cy="2102749"/>
          </a:xfrm>
          <a:custGeom>
            <a:avLst/>
            <a:gdLst/>
            <a:ahLst/>
            <a:cxnLst/>
            <a:rect r="r" b="b" t="t" l="l"/>
            <a:pathLst>
              <a:path h="2102749" w="2034287">
                <a:moveTo>
                  <a:pt x="0" y="0"/>
                </a:moveTo>
                <a:lnTo>
                  <a:pt x="2034287" y="0"/>
                </a:lnTo>
                <a:lnTo>
                  <a:pt x="2034287" y="2102748"/>
                </a:lnTo>
                <a:lnTo>
                  <a:pt x="0" y="2102748"/>
                </a:lnTo>
                <a:lnTo>
                  <a:pt x="0" y="0"/>
                </a:lnTo>
                <a:close/>
              </a:path>
            </a:pathLst>
          </a:custGeom>
          <a:blipFill>
            <a:blip r:embed="rId3"/>
            <a:stretch>
              <a:fillRect l="0" t="0" r="0" b="0"/>
            </a:stretch>
          </a:blipFill>
        </p:spPr>
      </p:sp>
      <p:sp>
        <p:nvSpPr>
          <p:cNvPr name="Freeform 5" id="5"/>
          <p:cNvSpPr/>
          <p:nvPr/>
        </p:nvSpPr>
        <p:spPr>
          <a:xfrm flipH="false" flipV="false" rot="0">
            <a:off x="9865178" y="-1953661"/>
            <a:ext cx="2360763" cy="2735708"/>
          </a:xfrm>
          <a:custGeom>
            <a:avLst/>
            <a:gdLst/>
            <a:ahLst/>
            <a:cxnLst/>
            <a:rect r="r" b="b" t="t" l="l"/>
            <a:pathLst>
              <a:path h="2735708" w="2360763">
                <a:moveTo>
                  <a:pt x="0" y="0"/>
                </a:moveTo>
                <a:lnTo>
                  <a:pt x="2360763" y="0"/>
                </a:lnTo>
                <a:lnTo>
                  <a:pt x="2360763" y="2735708"/>
                </a:lnTo>
                <a:lnTo>
                  <a:pt x="0" y="2735708"/>
                </a:lnTo>
                <a:lnTo>
                  <a:pt x="0" y="0"/>
                </a:lnTo>
                <a:close/>
              </a:path>
            </a:pathLst>
          </a:custGeom>
          <a:blipFill>
            <a:blip r:embed="rId4"/>
            <a:stretch>
              <a:fillRect l="0" t="0" r="0" b="0"/>
            </a:stretch>
          </a:blipFill>
        </p:spPr>
      </p:sp>
      <p:sp>
        <p:nvSpPr>
          <p:cNvPr name="Freeform 6" id="6"/>
          <p:cNvSpPr/>
          <p:nvPr/>
        </p:nvSpPr>
        <p:spPr>
          <a:xfrm flipH="false" flipV="false" rot="0">
            <a:off x="6674049" y="2916258"/>
            <a:ext cx="4939902" cy="6948179"/>
          </a:xfrm>
          <a:custGeom>
            <a:avLst/>
            <a:gdLst/>
            <a:ahLst/>
            <a:cxnLst/>
            <a:rect r="r" b="b" t="t" l="l"/>
            <a:pathLst>
              <a:path h="6948179" w="4939902">
                <a:moveTo>
                  <a:pt x="0" y="0"/>
                </a:moveTo>
                <a:lnTo>
                  <a:pt x="4939902" y="0"/>
                </a:lnTo>
                <a:lnTo>
                  <a:pt x="4939902" y="6948179"/>
                </a:lnTo>
                <a:lnTo>
                  <a:pt x="0" y="6948179"/>
                </a:lnTo>
                <a:lnTo>
                  <a:pt x="0" y="0"/>
                </a:lnTo>
                <a:close/>
              </a:path>
            </a:pathLst>
          </a:custGeom>
          <a:blipFill>
            <a:blip r:embed="rId5"/>
            <a:stretch>
              <a:fillRect l="0" t="0" r="0" b="0"/>
            </a:stretch>
          </a:blipFill>
        </p:spPr>
      </p:sp>
      <p:sp>
        <p:nvSpPr>
          <p:cNvPr name="TextBox 7" id="7"/>
          <p:cNvSpPr txBox="true"/>
          <p:nvPr/>
        </p:nvSpPr>
        <p:spPr>
          <a:xfrm rot="0">
            <a:off x="5305198" y="931270"/>
            <a:ext cx="7677605" cy="971550"/>
          </a:xfrm>
          <a:prstGeom prst="rect">
            <a:avLst/>
          </a:prstGeom>
        </p:spPr>
        <p:txBody>
          <a:bodyPr anchor="t" rtlCol="false" tIns="0" lIns="0" bIns="0" rIns="0">
            <a:spAutoFit/>
          </a:bodyPr>
          <a:lstStyle/>
          <a:p>
            <a:pPr algn="ctr">
              <a:lnSpc>
                <a:spcPts val="7679"/>
              </a:lnSpc>
            </a:pPr>
            <a:r>
              <a:rPr lang="en-US" sz="6399">
                <a:solidFill>
                  <a:srgbClr val="242423"/>
                </a:solidFill>
                <a:latin typeface="Heebo Bold Bold"/>
              </a:rPr>
              <a:t>DATA TYPE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2451819"/>
          </a:xfrm>
          <a:prstGeom prst="rect">
            <a:avLst/>
          </a:prstGeom>
          <a:solidFill>
            <a:srgbClr val="F3F3F3"/>
          </a:solidFill>
        </p:spPr>
      </p:sp>
      <p:sp>
        <p:nvSpPr>
          <p:cNvPr name="Freeform 3" id="3"/>
          <p:cNvSpPr/>
          <p:nvPr/>
        </p:nvSpPr>
        <p:spPr>
          <a:xfrm flipH="false" flipV="false" rot="0">
            <a:off x="-1788511" y="613916"/>
            <a:ext cx="3577023" cy="2577807"/>
          </a:xfrm>
          <a:custGeom>
            <a:avLst/>
            <a:gdLst/>
            <a:ahLst/>
            <a:cxnLst/>
            <a:rect r="r" b="b" t="t" l="l"/>
            <a:pathLst>
              <a:path h="2577807" w="3577023">
                <a:moveTo>
                  <a:pt x="0" y="0"/>
                </a:moveTo>
                <a:lnTo>
                  <a:pt x="3577022" y="0"/>
                </a:lnTo>
                <a:lnTo>
                  <a:pt x="3577022" y="2577807"/>
                </a:lnTo>
                <a:lnTo>
                  <a:pt x="0" y="2577807"/>
                </a:lnTo>
                <a:lnTo>
                  <a:pt x="0" y="0"/>
                </a:lnTo>
                <a:close/>
              </a:path>
            </a:pathLst>
          </a:custGeom>
          <a:blipFill>
            <a:blip r:embed="rId2"/>
            <a:stretch>
              <a:fillRect l="0" t="0" r="0" b="0"/>
            </a:stretch>
          </a:blipFill>
        </p:spPr>
      </p:sp>
      <p:sp>
        <p:nvSpPr>
          <p:cNvPr name="Freeform 4" id="4"/>
          <p:cNvSpPr/>
          <p:nvPr/>
        </p:nvSpPr>
        <p:spPr>
          <a:xfrm flipH="false" flipV="false" rot="-3446298">
            <a:off x="15837311" y="-22674"/>
            <a:ext cx="2034287" cy="2102749"/>
          </a:xfrm>
          <a:custGeom>
            <a:avLst/>
            <a:gdLst/>
            <a:ahLst/>
            <a:cxnLst/>
            <a:rect r="r" b="b" t="t" l="l"/>
            <a:pathLst>
              <a:path h="2102749" w="2034287">
                <a:moveTo>
                  <a:pt x="0" y="0"/>
                </a:moveTo>
                <a:lnTo>
                  <a:pt x="2034287" y="0"/>
                </a:lnTo>
                <a:lnTo>
                  <a:pt x="2034287" y="2102748"/>
                </a:lnTo>
                <a:lnTo>
                  <a:pt x="0" y="2102748"/>
                </a:lnTo>
                <a:lnTo>
                  <a:pt x="0" y="0"/>
                </a:lnTo>
                <a:close/>
              </a:path>
            </a:pathLst>
          </a:custGeom>
          <a:blipFill>
            <a:blip r:embed="rId3"/>
            <a:stretch>
              <a:fillRect l="0" t="0" r="0" b="0"/>
            </a:stretch>
          </a:blipFill>
        </p:spPr>
      </p:sp>
      <p:sp>
        <p:nvSpPr>
          <p:cNvPr name="Freeform 5" id="5"/>
          <p:cNvSpPr/>
          <p:nvPr/>
        </p:nvSpPr>
        <p:spPr>
          <a:xfrm flipH="false" flipV="false" rot="0">
            <a:off x="9865178" y="-1953661"/>
            <a:ext cx="2360763" cy="2735708"/>
          </a:xfrm>
          <a:custGeom>
            <a:avLst/>
            <a:gdLst/>
            <a:ahLst/>
            <a:cxnLst/>
            <a:rect r="r" b="b" t="t" l="l"/>
            <a:pathLst>
              <a:path h="2735708" w="2360763">
                <a:moveTo>
                  <a:pt x="0" y="0"/>
                </a:moveTo>
                <a:lnTo>
                  <a:pt x="2360763" y="0"/>
                </a:lnTo>
                <a:lnTo>
                  <a:pt x="2360763" y="2735708"/>
                </a:lnTo>
                <a:lnTo>
                  <a:pt x="0" y="2735708"/>
                </a:lnTo>
                <a:lnTo>
                  <a:pt x="0" y="0"/>
                </a:lnTo>
                <a:close/>
              </a:path>
            </a:pathLst>
          </a:custGeom>
          <a:blipFill>
            <a:blip r:embed="rId4"/>
            <a:stretch>
              <a:fillRect l="0" t="0" r="0" b="0"/>
            </a:stretch>
          </a:blipFill>
        </p:spPr>
      </p:sp>
      <p:sp>
        <p:nvSpPr>
          <p:cNvPr name="Freeform 6" id="6"/>
          <p:cNvSpPr/>
          <p:nvPr/>
        </p:nvSpPr>
        <p:spPr>
          <a:xfrm flipH="false" flipV="false" rot="0">
            <a:off x="1302911" y="4901461"/>
            <a:ext cx="15682178" cy="2802748"/>
          </a:xfrm>
          <a:custGeom>
            <a:avLst/>
            <a:gdLst/>
            <a:ahLst/>
            <a:cxnLst/>
            <a:rect r="r" b="b" t="t" l="l"/>
            <a:pathLst>
              <a:path h="2802748" w="15682178">
                <a:moveTo>
                  <a:pt x="0" y="0"/>
                </a:moveTo>
                <a:lnTo>
                  <a:pt x="15682178" y="0"/>
                </a:lnTo>
                <a:lnTo>
                  <a:pt x="15682178" y="2802748"/>
                </a:lnTo>
                <a:lnTo>
                  <a:pt x="0" y="2802748"/>
                </a:lnTo>
                <a:lnTo>
                  <a:pt x="0" y="0"/>
                </a:lnTo>
                <a:close/>
              </a:path>
            </a:pathLst>
          </a:custGeom>
          <a:blipFill>
            <a:blip r:embed="rId5"/>
            <a:stretch>
              <a:fillRect l="0" t="0" r="0" b="-23597"/>
            </a:stretch>
          </a:blipFill>
        </p:spPr>
      </p:sp>
      <p:sp>
        <p:nvSpPr>
          <p:cNvPr name="TextBox 7" id="7"/>
          <p:cNvSpPr txBox="true"/>
          <p:nvPr/>
        </p:nvSpPr>
        <p:spPr>
          <a:xfrm rot="0">
            <a:off x="3513156" y="787759"/>
            <a:ext cx="11371657" cy="876300"/>
          </a:xfrm>
          <a:prstGeom prst="rect">
            <a:avLst/>
          </a:prstGeom>
        </p:spPr>
        <p:txBody>
          <a:bodyPr anchor="t" rtlCol="false" tIns="0" lIns="0" bIns="0" rIns="0">
            <a:spAutoFit/>
          </a:bodyPr>
          <a:lstStyle/>
          <a:p>
            <a:pPr algn="ctr">
              <a:lnSpc>
                <a:spcPts val="6960"/>
              </a:lnSpc>
            </a:pPr>
            <a:r>
              <a:rPr lang="en-US" sz="5800">
                <a:solidFill>
                  <a:srgbClr val="242423"/>
                </a:solidFill>
                <a:latin typeface="Heebo Bold Bold"/>
              </a:rPr>
              <a:t>EXPLORATORY DATA ANALYSIS</a:t>
            </a:r>
          </a:p>
        </p:txBody>
      </p:sp>
      <p:sp>
        <p:nvSpPr>
          <p:cNvPr name="TextBox 8" id="8"/>
          <p:cNvSpPr txBox="true"/>
          <p:nvPr/>
        </p:nvSpPr>
        <p:spPr>
          <a:xfrm rot="0">
            <a:off x="1028700" y="3191723"/>
            <a:ext cx="16230600" cy="971550"/>
          </a:xfrm>
          <a:prstGeom prst="rect">
            <a:avLst/>
          </a:prstGeom>
        </p:spPr>
        <p:txBody>
          <a:bodyPr anchor="t" rtlCol="false" tIns="0" lIns="0" bIns="0" rIns="0">
            <a:spAutoFit/>
          </a:bodyPr>
          <a:lstStyle/>
          <a:p>
            <a:pPr algn="ctr">
              <a:lnSpc>
                <a:spcPts val="3840"/>
              </a:lnSpc>
            </a:pPr>
            <a:r>
              <a:rPr lang="en-US" sz="3200">
                <a:solidFill>
                  <a:srgbClr val="242423"/>
                </a:solidFill>
                <a:latin typeface="Heebo Regular"/>
              </a:rPr>
              <a:t>Function to create countplot that shows the number of samples with every Features based on Stroke</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2451819"/>
          </a:xfrm>
          <a:prstGeom prst="rect">
            <a:avLst/>
          </a:prstGeom>
          <a:solidFill>
            <a:srgbClr val="F3F3F3"/>
          </a:solidFill>
        </p:spPr>
      </p:sp>
      <p:sp>
        <p:nvSpPr>
          <p:cNvPr name="Freeform 3" id="3"/>
          <p:cNvSpPr/>
          <p:nvPr/>
        </p:nvSpPr>
        <p:spPr>
          <a:xfrm flipH="false" flipV="false" rot="0">
            <a:off x="-1788511" y="613916"/>
            <a:ext cx="3577023" cy="2577807"/>
          </a:xfrm>
          <a:custGeom>
            <a:avLst/>
            <a:gdLst/>
            <a:ahLst/>
            <a:cxnLst/>
            <a:rect r="r" b="b" t="t" l="l"/>
            <a:pathLst>
              <a:path h="2577807" w="3577023">
                <a:moveTo>
                  <a:pt x="0" y="0"/>
                </a:moveTo>
                <a:lnTo>
                  <a:pt x="3577022" y="0"/>
                </a:lnTo>
                <a:lnTo>
                  <a:pt x="3577022" y="2577807"/>
                </a:lnTo>
                <a:lnTo>
                  <a:pt x="0" y="2577807"/>
                </a:lnTo>
                <a:lnTo>
                  <a:pt x="0" y="0"/>
                </a:lnTo>
                <a:close/>
              </a:path>
            </a:pathLst>
          </a:custGeom>
          <a:blipFill>
            <a:blip r:embed="rId2"/>
            <a:stretch>
              <a:fillRect l="0" t="0" r="0" b="0"/>
            </a:stretch>
          </a:blipFill>
        </p:spPr>
      </p:sp>
      <p:sp>
        <p:nvSpPr>
          <p:cNvPr name="Freeform 4" id="4"/>
          <p:cNvSpPr/>
          <p:nvPr/>
        </p:nvSpPr>
        <p:spPr>
          <a:xfrm flipH="false" flipV="false" rot="-3446298">
            <a:off x="15837311" y="-22674"/>
            <a:ext cx="2034287" cy="2102749"/>
          </a:xfrm>
          <a:custGeom>
            <a:avLst/>
            <a:gdLst/>
            <a:ahLst/>
            <a:cxnLst/>
            <a:rect r="r" b="b" t="t" l="l"/>
            <a:pathLst>
              <a:path h="2102749" w="2034287">
                <a:moveTo>
                  <a:pt x="0" y="0"/>
                </a:moveTo>
                <a:lnTo>
                  <a:pt x="2034287" y="0"/>
                </a:lnTo>
                <a:lnTo>
                  <a:pt x="2034287" y="2102748"/>
                </a:lnTo>
                <a:lnTo>
                  <a:pt x="0" y="2102748"/>
                </a:lnTo>
                <a:lnTo>
                  <a:pt x="0" y="0"/>
                </a:lnTo>
                <a:close/>
              </a:path>
            </a:pathLst>
          </a:custGeom>
          <a:blipFill>
            <a:blip r:embed="rId3"/>
            <a:stretch>
              <a:fillRect l="0" t="0" r="0" b="0"/>
            </a:stretch>
          </a:blipFill>
        </p:spPr>
      </p:sp>
      <p:sp>
        <p:nvSpPr>
          <p:cNvPr name="Freeform 5" id="5"/>
          <p:cNvSpPr/>
          <p:nvPr/>
        </p:nvSpPr>
        <p:spPr>
          <a:xfrm flipH="false" flipV="false" rot="0">
            <a:off x="9865178" y="-1953661"/>
            <a:ext cx="2360763" cy="2735708"/>
          </a:xfrm>
          <a:custGeom>
            <a:avLst/>
            <a:gdLst/>
            <a:ahLst/>
            <a:cxnLst/>
            <a:rect r="r" b="b" t="t" l="l"/>
            <a:pathLst>
              <a:path h="2735708" w="2360763">
                <a:moveTo>
                  <a:pt x="0" y="0"/>
                </a:moveTo>
                <a:lnTo>
                  <a:pt x="2360763" y="0"/>
                </a:lnTo>
                <a:lnTo>
                  <a:pt x="2360763" y="2735708"/>
                </a:lnTo>
                <a:lnTo>
                  <a:pt x="0" y="2735708"/>
                </a:lnTo>
                <a:lnTo>
                  <a:pt x="0" y="0"/>
                </a:lnTo>
                <a:close/>
              </a:path>
            </a:pathLst>
          </a:custGeom>
          <a:blipFill>
            <a:blip r:embed="rId4"/>
            <a:stretch>
              <a:fillRect l="0" t="0" r="0" b="0"/>
            </a:stretch>
          </a:blipFill>
        </p:spPr>
      </p:sp>
      <p:sp>
        <p:nvSpPr>
          <p:cNvPr name="TextBox 6" id="6"/>
          <p:cNvSpPr txBox="true"/>
          <p:nvPr/>
        </p:nvSpPr>
        <p:spPr>
          <a:xfrm rot="0">
            <a:off x="3513156" y="787759"/>
            <a:ext cx="11371657" cy="876300"/>
          </a:xfrm>
          <a:prstGeom prst="rect">
            <a:avLst/>
          </a:prstGeom>
        </p:spPr>
        <p:txBody>
          <a:bodyPr anchor="t" rtlCol="false" tIns="0" lIns="0" bIns="0" rIns="0">
            <a:spAutoFit/>
          </a:bodyPr>
          <a:lstStyle/>
          <a:p>
            <a:pPr algn="ctr">
              <a:lnSpc>
                <a:spcPts val="6960"/>
              </a:lnSpc>
            </a:pPr>
            <a:r>
              <a:rPr lang="en-US" sz="5800">
                <a:solidFill>
                  <a:srgbClr val="242423"/>
                </a:solidFill>
                <a:latin typeface="Heebo Bold Bold"/>
              </a:rPr>
              <a:t>EXPLORATORY DATA ANALYSIS</a:t>
            </a:r>
          </a:p>
        </p:txBody>
      </p:sp>
      <p:sp>
        <p:nvSpPr>
          <p:cNvPr name="Freeform 7" id="7"/>
          <p:cNvSpPr/>
          <p:nvPr/>
        </p:nvSpPr>
        <p:spPr>
          <a:xfrm flipH="false" flipV="false" rot="0">
            <a:off x="6196144" y="4996600"/>
            <a:ext cx="6005681" cy="4261700"/>
          </a:xfrm>
          <a:custGeom>
            <a:avLst/>
            <a:gdLst/>
            <a:ahLst/>
            <a:cxnLst/>
            <a:rect r="r" b="b" t="t" l="l"/>
            <a:pathLst>
              <a:path h="4261700" w="6005681">
                <a:moveTo>
                  <a:pt x="0" y="0"/>
                </a:moveTo>
                <a:lnTo>
                  <a:pt x="6005681" y="0"/>
                </a:lnTo>
                <a:lnTo>
                  <a:pt x="6005681" y="4261700"/>
                </a:lnTo>
                <a:lnTo>
                  <a:pt x="0" y="4261700"/>
                </a:lnTo>
                <a:lnTo>
                  <a:pt x="0" y="0"/>
                </a:lnTo>
                <a:close/>
              </a:path>
            </a:pathLst>
          </a:custGeom>
          <a:blipFill>
            <a:blip r:embed="rId5"/>
            <a:stretch>
              <a:fillRect l="0" t="0" r="0" b="0"/>
            </a:stretch>
          </a:blipFill>
        </p:spPr>
      </p:sp>
      <p:sp>
        <p:nvSpPr>
          <p:cNvPr name="Freeform 8" id="8"/>
          <p:cNvSpPr/>
          <p:nvPr/>
        </p:nvSpPr>
        <p:spPr>
          <a:xfrm flipH="false" flipV="false" rot="0">
            <a:off x="50789" y="4996600"/>
            <a:ext cx="6145355" cy="4162585"/>
          </a:xfrm>
          <a:custGeom>
            <a:avLst/>
            <a:gdLst/>
            <a:ahLst/>
            <a:cxnLst/>
            <a:rect r="r" b="b" t="t" l="l"/>
            <a:pathLst>
              <a:path h="4162585" w="6145355">
                <a:moveTo>
                  <a:pt x="0" y="0"/>
                </a:moveTo>
                <a:lnTo>
                  <a:pt x="6145355" y="0"/>
                </a:lnTo>
                <a:lnTo>
                  <a:pt x="6145355" y="4162585"/>
                </a:lnTo>
                <a:lnTo>
                  <a:pt x="0" y="4162585"/>
                </a:lnTo>
                <a:lnTo>
                  <a:pt x="0" y="0"/>
                </a:lnTo>
                <a:close/>
              </a:path>
            </a:pathLst>
          </a:custGeom>
          <a:blipFill>
            <a:blip r:embed="rId6"/>
            <a:stretch>
              <a:fillRect l="0" t="0" r="0" b="0"/>
            </a:stretch>
          </a:blipFill>
        </p:spPr>
      </p:sp>
      <p:sp>
        <p:nvSpPr>
          <p:cNvPr name="Freeform 9" id="9"/>
          <p:cNvSpPr/>
          <p:nvPr/>
        </p:nvSpPr>
        <p:spPr>
          <a:xfrm flipH="false" flipV="false" rot="0">
            <a:off x="12201825" y="5018394"/>
            <a:ext cx="6035386" cy="4199062"/>
          </a:xfrm>
          <a:custGeom>
            <a:avLst/>
            <a:gdLst/>
            <a:ahLst/>
            <a:cxnLst/>
            <a:rect r="r" b="b" t="t" l="l"/>
            <a:pathLst>
              <a:path h="4199062" w="6035386">
                <a:moveTo>
                  <a:pt x="0" y="0"/>
                </a:moveTo>
                <a:lnTo>
                  <a:pt x="6035386" y="0"/>
                </a:lnTo>
                <a:lnTo>
                  <a:pt x="6035386" y="4199062"/>
                </a:lnTo>
                <a:lnTo>
                  <a:pt x="0" y="4199062"/>
                </a:lnTo>
                <a:lnTo>
                  <a:pt x="0" y="0"/>
                </a:lnTo>
                <a:close/>
              </a:path>
            </a:pathLst>
          </a:custGeom>
          <a:blipFill>
            <a:blip r:embed="rId7"/>
            <a:stretch>
              <a:fillRect l="0" t="0" r="0" b="0"/>
            </a:stretch>
          </a:blipFill>
        </p:spPr>
      </p:sp>
      <p:sp>
        <p:nvSpPr>
          <p:cNvPr name="TextBox 10" id="10"/>
          <p:cNvSpPr txBox="true"/>
          <p:nvPr/>
        </p:nvSpPr>
        <p:spPr>
          <a:xfrm rot="0">
            <a:off x="1028700" y="3434611"/>
            <a:ext cx="16230600" cy="485775"/>
          </a:xfrm>
          <a:prstGeom prst="rect">
            <a:avLst/>
          </a:prstGeom>
        </p:spPr>
        <p:txBody>
          <a:bodyPr anchor="t" rtlCol="false" tIns="0" lIns="0" bIns="0" rIns="0">
            <a:spAutoFit/>
          </a:bodyPr>
          <a:lstStyle/>
          <a:p>
            <a:pPr algn="ctr">
              <a:lnSpc>
                <a:spcPts val="3840"/>
              </a:lnSpc>
            </a:pPr>
            <a:r>
              <a:rPr lang="en-US" sz="3200">
                <a:solidFill>
                  <a:srgbClr val="242423"/>
                </a:solidFill>
                <a:latin typeface="Heebo Regular"/>
              </a:rPr>
              <a:t>The number of the samples with gender, hypertension, and heart_disease based on stroke</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2451819"/>
          </a:xfrm>
          <a:prstGeom prst="rect">
            <a:avLst/>
          </a:prstGeom>
          <a:solidFill>
            <a:srgbClr val="F3F3F3"/>
          </a:solidFill>
        </p:spPr>
      </p:sp>
      <p:sp>
        <p:nvSpPr>
          <p:cNvPr name="Freeform 3" id="3"/>
          <p:cNvSpPr/>
          <p:nvPr/>
        </p:nvSpPr>
        <p:spPr>
          <a:xfrm flipH="false" flipV="false" rot="0">
            <a:off x="-1788511" y="613916"/>
            <a:ext cx="3577023" cy="2577807"/>
          </a:xfrm>
          <a:custGeom>
            <a:avLst/>
            <a:gdLst/>
            <a:ahLst/>
            <a:cxnLst/>
            <a:rect r="r" b="b" t="t" l="l"/>
            <a:pathLst>
              <a:path h="2577807" w="3577023">
                <a:moveTo>
                  <a:pt x="0" y="0"/>
                </a:moveTo>
                <a:lnTo>
                  <a:pt x="3577022" y="0"/>
                </a:lnTo>
                <a:lnTo>
                  <a:pt x="3577022" y="2577807"/>
                </a:lnTo>
                <a:lnTo>
                  <a:pt x="0" y="2577807"/>
                </a:lnTo>
                <a:lnTo>
                  <a:pt x="0" y="0"/>
                </a:lnTo>
                <a:close/>
              </a:path>
            </a:pathLst>
          </a:custGeom>
          <a:blipFill>
            <a:blip r:embed="rId2"/>
            <a:stretch>
              <a:fillRect l="0" t="0" r="0" b="0"/>
            </a:stretch>
          </a:blipFill>
        </p:spPr>
      </p:sp>
      <p:sp>
        <p:nvSpPr>
          <p:cNvPr name="Freeform 4" id="4"/>
          <p:cNvSpPr/>
          <p:nvPr/>
        </p:nvSpPr>
        <p:spPr>
          <a:xfrm flipH="false" flipV="false" rot="-3446298">
            <a:off x="15837311" y="-22674"/>
            <a:ext cx="2034287" cy="2102749"/>
          </a:xfrm>
          <a:custGeom>
            <a:avLst/>
            <a:gdLst/>
            <a:ahLst/>
            <a:cxnLst/>
            <a:rect r="r" b="b" t="t" l="l"/>
            <a:pathLst>
              <a:path h="2102749" w="2034287">
                <a:moveTo>
                  <a:pt x="0" y="0"/>
                </a:moveTo>
                <a:lnTo>
                  <a:pt x="2034287" y="0"/>
                </a:lnTo>
                <a:lnTo>
                  <a:pt x="2034287" y="2102748"/>
                </a:lnTo>
                <a:lnTo>
                  <a:pt x="0" y="2102748"/>
                </a:lnTo>
                <a:lnTo>
                  <a:pt x="0" y="0"/>
                </a:lnTo>
                <a:close/>
              </a:path>
            </a:pathLst>
          </a:custGeom>
          <a:blipFill>
            <a:blip r:embed="rId3"/>
            <a:stretch>
              <a:fillRect l="0" t="0" r="0" b="0"/>
            </a:stretch>
          </a:blipFill>
        </p:spPr>
      </p:sp>
      <p:sp>
        <p:nvSpPr>
          <p:cNvPr name="Freeform 5" id="5"/>
          <p:cNvSpPr/>
          <p:nvPr/>
        </p:nvSpPr>
        <p:spPr>
          <a:xfrm flipH="false" flipV="false" rot="0">
            <a:off x="9865178" y="-1953661"/>
            <a:ext cx="2360763" cy="2735708"/>
          </a:xfrm>
          <a:custGeom>
            <a:avLst/>
            <a:gdLst/>
            <a:ahLst/>
            <a:cxnLst/>
            <a:rect r="r" b="b" t="t" l="l"/>
            <a:pathLst>
              <a:path h="2735708" w="2360763">
                <a:moveTo>
                  <a:pt x="0" y="0"/>
                </a:moveTo>
                <a:lnTo>
                  <a:pt x="2360763" y="0"/>
                </a:lnTo>
                <a:lnTo>
                  <a:pt x="2360763" y="2735708"/>
                </a:lnTo>
                <a:lnTo>
                  <a:pt x="0" y="2735708"/>
                </a:lnTo>
                <a:lnTo>
                  <a:pt x="0" y="0"/>
                </a:lnTo>
                <a:close/>
              </a:path>
            </a:pathLst>
          </a:custGeom>
          <a:blipFill>
            <a:blip r:embed="rId4"/>
            <a:stretch>
              <a:fillRect l="0" t="0" r="0" b="0"/>
            </a:stretch>
          </a:blipFill>
        </p:spPr>
      </p:sp>
      <p:sp>
        <p:nvSpPr>
          <p:cNvPr name="TextBox 6" id="6"/>
          <p:cNvSpPr txBox="true"/>
          <p:nvPr/>
        </p:nvSpPr>
        <p:spPr>
          <a:xfrm rot="0">
            <a:off x="1028700" y="3191723"/>
            <a:ext cx="16230600" cy="971550"/>
          </a:xfrm>
          <a:prstGeom prst="rect">
            <a:avLst/>
          </a:prstGeom>
        </p:spPr>
        <p:txBody>
          <a:bodyPr anchor="t" rtlCol="false" tIns="0" lIns="0" bIns="0" rIns="0">
            <a:spAutoFit/>
          </a:bodyPr>
          <a:lstStyle/>
          <a:p>
            <a:pPr algn="ctr">
              <a:lnSpc>
                <a:spcPts val="3840"/>
              </a:lnSpc>
            </a:pPr>
            <a:r>
              <a:rPr lang="en-US" sz="3200">
                <a:solidFill>
                  <a:srgbClr val="242423"/>
                </a:solidFill>
                <a:latin typeface="Heebo Regular"/>
              </a:rPr>
              <a:t>The number of the samples with ever_married, work_type, and residence_type based on stroke</a:t>
            </a:r>
          </a:p>
        </p:txBody>
      </p:sp>
      <p:sp>
        <p:nvSpPr>
          <p:cNvPr name="Freeform 7" id="7"/>
          <p:cNvSpPr/>
          <p:nvPr/>
        </p:nvSpPr>
        <p:spPr>
          <a:xfrm flipH="false" flipV="false" rot="0">
            <a:off x="-21319" y="5059238"/>
            <a:ext cx="6019894" cy="4199062"/>
          </a:xfrm>
          <a:custGeom>
            <a:avLst/>
            <a:gdLst/>
            <a:ahLst/>
            <a:cxnLst/>
            <a:rect r="r" b="b" t="t" l="l"/>
            <a:pathLst>
              <a:path h="4199062" w="6019894">
                <a:moveTo>
                  <a:pt x="0" y="0"/>
                </a:moveTo>
                <a:lnTo>
                  <a:pt x="6019893" y="0"/>
                </a:lnTo>
                <a:lnTo>
                  <a:pt x="6019893" y="4199062"/>
                </a:lnTo>
                <a:lnTo>
                  <a:pt x="0" y="4199062"/>
                </a:lnTo>
                <a:lnTo>
                  <a:pt x="0" y="0"/>
                </a:lnTo>
                <a:close/>
              </a:path>
            </a:pathLst>
          </a:custGeom>
          <a:blipFill>
            <a:blip r:embed="rId5"/>
            <a:stretch>
              <a:fillRect l="0" t="0" r="0" b="0"/>
            </a:stretch>
          </a:blipFill>
        </p:spPr>
      </p:sp>
      <p:sp>
        <p:nvSpPr>
          <p:cNvPr name="Freeform 8" id="8"/>
          <p:cNvSpPr/>
          <p:nvPr/>
        </p:nvSpPr>
        <p:spPr>
          <a:xfrm flipH="false" flipV="false" rot="0">
            <a:off x="6044986" y="5059238"/>
            <a:ext cx="6003921" cy="4199062"/>
          </a:xfrm>
          <a:custGeom>
            <a:avLst/>
            <a:gdLst/>
            <a:ahLst/>
            <a:cxnLst/>
            <a:rect r="r" b="b" t="t" l="l"/>
            <a:pathLst>
              <a:path h="4199062" w="6003921">
                <a:moveTo>
                  <a:pt x="0" y="0"/>
                </a:moveTo>
                <a:lnTo>
                  <a:pt x="6003921" y="0"/>
                </a:lnTo>
                <a:lnTo>
                  <a:pt x="6003921" y="4199062"/>
                </a:lnTo>
                <a:lnTo>
                  <a:pt x="0" y="4199062"/>
                </a:lnTo>
                <a:lnTo>
                  <a:pt x="0" y="0"/>
                </a:lnTo>
                <a:close/>
              </a:path>
            </a:pathLst>
          </a:custGeom>
          <a:blipFill>
            <a:blip r:embed="rId6"/>
            <a:stretch>
              <a:fillRect l="0" t="0" r="0" b="0"/>
            </a:stretch>
          </a:blipFill>
        </p:spPr>
      </p:sp>
      <p:sp>
        <p:nvSpPr>
          <p:cNvPr name="Freeform 9" id="9"/>
          <p:cNvSpPr/>
          <p:nvPr/>
        </p:nvSpPr>
        <p:spPr>
          <a:xfrm flipH="false" flipV="false" rot="0">
            <a:off x="12095319" y="5059238"/>
            <a:ext cx="6192681" cy="4199062"/>
          </a:xfrm>
          <a:custGeom>
            <a:avLst/>
            <a:gdLst/>
            <a:ahLst/>
            <a:cxnLst/>
            <a:rect r="r" b="b" t="t" l="l"/>
            <a:pathLst>
              <a:path h="4199062" w="6192681">
                <a:moveTo>
                  <a:pt x="0" y="0"/>
                </a:moveTo>
                <a:lnTo>
                  <a:pt x="6192681" y="0"/>
                </a:lnTo>
                <a:lnTo>
                  <a:pt x="6192681" y="4199062"/>
                </a:lnTo>
                <a:lnTo>
                  <a:pt x="0" y="4199062"/>
                </a:lnTo>
                <a:lnTo>
                  <a:pt x="0" y="0"/>
                </a:lnTo>
                <a:close/>
              </a:path>
            </a:pathLst>
          </a:custGeom>
          <a:blipFill>
            <a:blip r:embed="rId7"/>
            <a:stretch>
              <a:fillRect l="0" t="0" r="0" b="0"/>
            </a:stretch>
          </a:blipFill>
        </p:spPr>
      </p:sp>
      <p:sp>
        <p:nvSpPr>
          <p:cNvPr name="TextBox 10" id="10"/>
          <p:cNvSpPr txBox="true"/>
          <p:nvPr/>
        </p:nvSpPr>
        <p:spPr>
          <a:xfrm rot="0">
            <a:off x="3513156" y="787759"/>
            <a:ext cx="11371657" cy="876300"/>
          </a:xfrm>
          <a:prstGeom prst="rect">
            <a:avLst/>
          </a:prstGeom>
        </p:spPr>
        <p:txBody>
          <a:bodyPr anchor="t" rtlCol="false" tIns="0" lIns="0" bIns="0" rIns="0">
            <a:spAutoFit/>
          </a:bodyPr>
          <a:lstStyle/>
          <a:p>
            <a:pPr algn="ctr">
              <a:lnSpc>
                <a:spcPts val="6960"/>
              </a:lnSpc>
            </a:pPr>
            <a:r>
              <a:rPr lang="en-US" sz="5800">
                <a:solidFill>
                  <a:srgbClr val="242423"/>
                </a:solidFill>
                <a:latin typeface="Heebo Bold Bold"/>
              </a:rPr>
              <a:t>EXPLORATORY DATA ANALYSIS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2451819"/>
          </a:xfrm>
          <a:prstGeom prst="rect">
            <a:avLst/>
          </a:prstGeom>
          <a:solidFill>
            <a:srgbClr val="F3F3F3"/>
          </a:solidFill>
        </p:spPr>
      </p:sp>
      <p:sp>
        <p:nvSpPr>
          <p:cNvPr name="Freeform 3" id="3"/>
          <p:cNvSpPr/>
          <p:nvPr/>
        </p:nvSpPr>
        <p:spPr>
          <a:xfrm flipH="false" flipV="false" rot="0">
            <a:off x="-1788511" y="613916"/>
            <a:ext cx="3577023" cy="2577807"/>
          </a:xfrm>
          <a:custGeom>
            <a:avLst/>
            <a:gdLst/>
            <a:ahLst/>
            <a:cxnLst/>
            <a:rect r="r" b="b" t="t" l="l"/>
            <a:pathLst>
              <a:path h="2577807" w="3577023">
                <a:moveTo>
                  <a:pt x="0" y="0"/>
                </a:moveTo>
                <a:lnTo>
                  <a:pt x="3577022" y="0"/>
                </a:lnTo>
                <a:lnTo>
                  <a:pt x="3577022" y="2577807"/>
                </a:lnTo>
                <a:lnTo>
                  <a:pt x="0" y="2577807"/>
                </a:lnTo>
                <a:lnTo>
                  <a:pt x="0" y="0"/>
                </a:lnTo>
                <a:close/>
              </a:path>
            </a:pathLst>
          </a:custGeom>
          <a:blipFill>
            <a:blip r:embed="rId2"/>
            <a:stretch>
              <a:fillRect l="0" t="0" r="0" b="0"/>
            </a:stretch>
          </a:blipFill>
        </p:spPr>
      </p:sp>
      <p:sp>
        <p:nvSpPr>
          <p:cNvPr name="Freeform 4" id="4"/>
          <p:cNvSpPr/>
          <p:nvPr/>
        </p:nvSpPr>
        <p:spPr>
          <a:xfrm flipH="false" flipV="false" rot="-3446298">
            <a:off x="15837311" y="-22674"/>
            <a:ext cx="2034287" cy="2102749"/>
          </a:xfrm>
          <a:custGeom>
            <a:avLst/>
            <a:gdLst/>
            <a:ahLst/>
            <a:cxnLst/>
            <a:rect r="r" b="b" t="t" l="l"/>
            <a:pathLst>
              <a:path h="2102749" w="2034287">
                <a:moveTo>
                  <a:pt x="0" y="0"/>
                </a:moveTo>
                <a:lnTo>
                  <a:pt x="2034287" y="0"/>
                </a:lnTo>
                <a:lnTo>
                  <a:pt x="2034287" y="2102748"/>
                </a:lnTo>
                <a:lnTo>
                  <a:pt x="0" y="2102748"/>
                </a:lnTo>
                <a:lnTo>
                  <a:pt x="0" y="0"/>
                </a:lnTo>
                <a:close/>
              </a:path>
            </a:pathLst>
          </a:custGeom>
          <a:blipFill>
            <a:blip r:embed="rId3"/>
            <a:stretch>
              <a:fillRect l="0" t="0" r="0" b="0"/>
            </a:stretch>
          </a:blipFill>
        </p:spPr>
      </p:sp>
      <p:sp>
        <p:nvSpPr>
          <p:cNvPr name="Freeform 5" id="5"/>
          <p:cNvSpPr/>
          <p:nvPr/>
        </p:nvSpPr>
        <p:spPr>
          <a:xfrm flipH="false" flipV="false" rot="0">
            <a:off x="9865178" y="-1953661"/>
            <a:ext cx="2360763" cy="2735708"/>
          </a:xfrm>
          <a:custGeom>
            <a:avLst/>
            <a:gdLst/>
            <a:ahLst/>
            <a:cxnLst/>
            <a:rect r="r" b="b" t="t" l="l"/>
            <a:pathLst>
              <a:path h="2735708" w="2360763">
                <a:moveTo>
                  <a:pt x="0" y="0"/>
                </a:moveTo>
                <a:lnTo>
                  <a:pt x="2360763" y="0"/>
                </a:lnTo>
                <a:lnTo>
                  <a:pt x="2360763" y="2735708"/>
                </a:lnTo>
                <a:lnTo>
                  <a:pt x="0" y="2735708"/>
                </a:lnTo>
                <a:lnTo>
                  <a:pt x="0" y="0"/>
                </a:lnTo>
                <a:close/>
              </a:path>
            </a:pathLst>
          </a:custGeom>
          <a:blipFill>
            <a:blip r:embed="rId4"/>
            <a:stretch>
              <a:fillRect l="0" t="0" r="0" b="0"/>
            </a:stretch>
          </a:blipFill>
        </p:spPr>
      </p:sp>
      <p:sp>
        <p:nvSpPr>
          <p:cNvPr name="Freeform 6" id="6"/>
          <p:cNvSpPr/>
          <p:nvPr/>
        </p:nvSpPr>
        <p:spPr>
          <a:xfrm flipH="false" flipV="false" rot="0">
            <a:off x="9447215" y="4460477"/>
            <a:ext cx="6550813" cy="5059607"/>
          </a:xfrm>
          <a:custGeom>
            <a:avLst/>
            <a:gdLst/>
            <a:ahLst/>
            <a:cxnLst/>
            <a:rect r="r" b="b" t="t" l="l"/>
            <a:pathLst>
              <a:path h="5059607" w="6550813">
                <a:moveTo>
                  <a:pt x="0" y="0"/>
                </a:moveTo>
                <a:lnTo>
                  <a:pt x="6550814" y="0"/>
                </a:lnTo>
                <a:lnTo>
                  <a:pt x="6550814" y="5059607"/>
                </a:lnTo>
                <a:lnTo>
                  <a:pt x="0" y="5059607"/>
                </a:lnTo>
                <a:lnTo>
                  <a:pt x="0" y="0"/>
                </a:lnTo>
                <a:close/>
              </a:path>
            </a:pathLst>
          </a:custGeom>
          <a:blipFill>
            <a:blip r:embed="rId5"/>
            <a:stretch>
              <a:fillRect l="0" t="0" r="-5236" b="0"/>
            </a:stretch>
          </a:blipFill>
        </p:spPr>
      </p:sp>
      <p:sp>
        <p:nvSpPr>
          <p:cNvPr name="TextBox 7" id="7"/>
          <p:cNvSpPr txBox="true"/>
          <p:nvPr/>
        </p:nvSpPr>
        <p:spPr>
          <a:xfrm rot="0">
            <a:off x="1028700" y="3213260"/>
            <a:ext cx="16230600" cy="485775"/>
          </a:xfrm>
          <a:prstGeom prst="rect">
            <a:avLst/>
          </a:prstGeom>
        </p:spPr>
        <p:txBody>
          <a:bodyPr anchor="t" rtlCol="false" tIns="0" lIns="0" bIns="0" rIns="0">
            <a:spAutoFit/>
          </a:bodyPr>
          <a:lstStyle/>
          <a:p>
            <a:pPr algn="ctr">
              <a:lnSpc>
                <a:spcPts val="3840"/>
              </a:lnSpc>
            </a:pPr>
            <a:r>
              <a:rPr lang="en-US" sz="3200">
                <a:solidFill>
                  <a:srgbClr val="242423"/>
                </a:solidFill>
                <a:latin typeface="Heebo Regular"/>
              </a:rPr>
              <a:t>The number of the samples with smoking_status and stroke</a:t>
            </a:r>
          </a:p>
        </p:txBody>
      </p:sp>
      <p:sp>
        <p:nvSpPr>
          <p:cNvPr name="Freeform 8" id="8"/>
          <p:cNvSpPr/>
          <p:nvPr/>
        </p:nvSpPr>
        <p:spPr>
          <a:xfrm flipH="false" flipV="false" rot="0">
            <a:off x="2137520" y="4460477"/>
            <a:ext cx="6628993" cy="5059607"/>
          </a:xfrm>
          <a:custGeom>
            <a:avLst/>
            <a:gdLst/>
            <a:ahLst/>
            <a:cxnLst/>
            <a:rect r="r" b="b" t="t" l="l"/>
            <a:pathLst>
              <a:path h="5059607" w="6628993">
                <a:moveTo>
                  <a:pt x="0" y="0"/>
                </a:moveTo>
                <a:lnTo>
                  <a:pt x="6628992" y="0"/>
                </a:lnTo>
                <a:lnTo>
                  <a:pt x="6628992" y="5059607"/>
                </a:lnTo>
                <a:lnTo>
                  <a:pt x="0" y="5059607"/>
                </a:lnTo>
                <a:lnTo>
                  <a:pt x="0" y="0"/>
                </a:lnTo>
                <a:close/>
              </a:path>
            </a:pathLst>
          </a:custGeom>
          <a:blipFill>
            <a:blip r:embed="rId6"/>
            <a:stretch>
              <a:fillRect l="0" t="0" r="-4589" b="0"/>
            </a:stretch>
          </a:blipFill>
        </p:spPr>
      </p:sp>
      <p:sp>
        <p:nvSpPr>
          <p:cNvPr name="TextBox 9" id="9"/>
          <p:cNvSpPr txBox="true"/>
          <p:nvPr/>
        </p:nvSpPr>
        <p:spPr>
          <a:xfrm rot="0">
            <a:off x="3458172" y="782047"/>
            <a:ext cx="11371657" cy="876300"/>
          </a:xfrm>
          <a:prstGeom prst="rect">
            <a:avLst/>
          </a:prstGeom>
        </p:spPr>
        <p:txBody>
          <a:bodyPr anchor="t" rtlCol="false" tIns="0" lIns="0" bIns="0" rIns="0">
            <a:spAutoFit/>
          </a:bodyPr>
          <a:lstStyle/>
          <a:p>
            <a:pPr algn="ctr">
              <a:lnSpc>
                <a:spcPts val="6960"/>
              </a:lnSpc>
            </a:pPr>
            <a:r>
              <a:rPr lang="en-US" sz="5800">
                <a:solidFill>
                  <a:srgbClr val="242423"/>
                </a:solidFill>
                <a:latin typeface="Heebo Bold Bold"/>
              </a:rPr>
              <a:t>EXPLORATORY DATA ANALYSIS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2451819"/>
          </a:xfrm>
          <a:prstGeom prst="rect">
            <a:avLst/>
          </a:prstGeom>
          <a:solidFill>
            <a:srgbClr val="F3F3F3"/>
          </a:solidFill>
        </p:spPr>
      </p:sp>
      <p:sp>
        <p:nvSpPr>
          <p:cNvPr name="Freeform 3" id="3"/>
          <p:cNvSpPr/>
          <p:nvPr/>
        </p:nvSpPr>
        <p:spPr>
          <a:xfrm flipH="false" flipV="false" rot="0">
            <a:off x="204758" y="-832888"/>
            <a:ext cx="2360763" cy="2735708"/>
          </a:xfrm>
          <a:custGeom>
            <a:avLst/>
            <a:gdLst/>
            <a:ahLst/>
            <a:cxnLst/>
            <a:rect r="r" b="b" t="t" l="l"/>
            <a:pathLst>
              <a:path h="2735708" w="2360763">
                <a:moveTo>
                  <a:pt x="0" y="0"/>
                </a:moveTo>
                <a:lnTo>
                  <a:pt x="2360763" y="0"/>
                </a:lnTo>
                <a:lnTo>
                  <a:pt x="2360763" y="2735708"/>
                </a:lnTo>
                <a:lnTo>
                  <a:pt x="0" y="2735708"/>
                </a:lnTo>
                <a:lnTo>
                  <a:pt x="0" y="0"/>
                </a:lnTo>
                <a:close/>
              </a:path>
            </a:pathLst>
          </a:custGeom>
          <a:blipFill>
            <a:blip r:embed="rId2"/>
            <a:stretch>
              <a:fillRect l="0" t="0" r="0" b="0"/>
            </a:stretch>
          </a:blipFill>
        </p:spPr>
      </p:sp>
      <p:sp>
        <p:nvSpPr>
          <p:cNvPr name="Freeform 4" id="4"/>
          <p:cNvSpPr/>
          <p:nvPr/>
        </p:nvSpPr>
        <p:spPr>
          <a:xfrm flipH="false" flipV="false" rot="-9925968">
            <a:off x="15554157" y="-315185"/>
            <a:ext cx="2288461" cy="2205888"/>
          </a:xfrm>
          <a:custGeom>
            <a:avLst/>
            <a:gdLst/>
            <a:ahLst/>
            <a:cxnLst/>
            <a:rect r="r" b="b" t="t" l="l"/>
            <a:pathLst>
              <a:path h="2205888" w="2288461">
                <a:moveTo>
                  <a:pt x="0" y="0"/>
                </a:moveTo>
                <a:lnTo>
                  <a:pt x="2288461" y="0"/>
                </a:lnTo>
                <a:lnTo>
                  <a:pt x="2288461" y="2205888"/>
                </a:lnTo>
                <a:lnTo>
                  <a:pt x="0" y="2205888"/>
                </a:lnTo>
                <a:lnTo>
                  <a:pt x="0" y="0"/>
                </a:lnTo>
                <a:close/>
              </a:path>
            </a:pathLst>
          </a:custGeom>
          <a:blipFill>
            <a:blip r:embed="rId3"/>
            <a:stretch>
              <a:fillRect l="0" t="0" r="0" b="0"/>
            </a:stretch>
          </a:blipFill>
        </p:spPr>
      </p:sp>
      <p:sp>
        <p:nvSpPr>
          <p:cNvPr name="Freeform 5" id="5"/>
          <p:cNvSpPr/>
          <p:nvPr/>
        </p:nvSpPr>
        <p:spPr>
          <a:xfrm flipH="false" flipV="false" rot="0">
            <a:off x="11053239" y="3603926"/>
            <a:ext cx="6832476" cy="6543780"/>
          </a:xfrm>
          <a:custGeom>
            <a:avLst/>
            <a:gdLst/>
            <a:ahLst/>
            <a:cxnLst/>
            <a:rect r="r" b="b" t="t" l="l"/>
            <a:pathLst>
              <a:path h="6543780" w="6832476">
                <a:moveTo>
                  <a:pt x="0" y="0"/>
                </a:moveTo>
                <a:lnTo>
                  <a:pt x="6832476" y="0"/>
                </a:lnTo>
                <a:lnTo>
                  <a:pt x="6832476" y="6543780"/>
                </a:lnTo>
                <a:lnTo>
                  <a:pt x="0" y="6543780"/>
                </a:lnTo>
                <a:lnTo>
                  <a:pt x="0" y="0"/>
                </a:lnTo>
                <a:close/>
              </a:path>
            </a:pathLst>
          </a:custGeom>
          <a:blipFill>
            <a:blip r:embed="rId4"/>
            <a:stretch>
              <a:fillRect l="0" t="0" r="0" b="0"/>
            </a:stretch>
          </a:blipFill>
        </p:spPr>
      </p:sp>
      <p:sp>
        <p:nvSpPr>
          <p:cNvPr name="Freeform 6" id="6"/>
          <p:cNvSpPr/>
          <p:nvPr/>
        </p:nvSpPr>
        <p:spPr>
          <a:xfrm flipH="false" flipV="false" rot="0">
            <a:off x="402285" y="4982374"/>
            <a:ext cx="10255900" cy="2967751"/>
          </a:xfrm>
          <a:custGeom>
            <a:avLst/>
            <a:gdLst/>
            <a:ahLst/>
            <a:cxnLst/>
            <a:rect r="r" b="b" t="t" l="l"/>
            <a:pathLst>
              <a:path h="2967751" w="10255900">
                <a:moveTo>
                  <a:pt x="0" y="0"/>
                </a:moveTo>
                <a:lnTo>
                  <a:pt x="10255900" y="0"/>
                </a:lnTo>
                <a:lnTo>
                  <a:pt x="10255900" y="2967750"/>
                </a:lnTo>
                <a:lnTo>
                  <a:pt x="0" y="2967750"/>
                </a:lnTo>
                <a:lnTo>
                  <a:pt x="0" y="0"/>
                </a:lnTo>
                <a:close/>
              </a:path>
            </a:pathLst>
          </a:custGeom>
          <a:blipFill>
            <a:blip r:embed="rId5"/>
            <a:stretch>
              <a:fillRect l="0" t="0" r="0" b="0"/>
            </a:stretch>
          </a:blipFill>
        </p:spPr>
      </p:sp>
      <p:sp>
        <p:nvSpPr>
          <p:cNvPr name="TextBox 7" id="7"/>
          <p:cNvSpPr txBox="true"/>
          <p:nvPr/>
        </p:nvSpPr>
        <p:spPr>
          <a:xfrm rot="0">
            <a:off x="1028700" y="2784776"/>
            <a:ext cx="16230600" cy="485775"/>
          </a:xfrm>
          <a:prstGeom prst="rect">
            <a:avLst/>
          </a:prstGeom>
        </p:spPr>
        <p:txBody>
          <a:bodyPr anchor="t" rtlCol="false" tIns="0" lIns="0" bIns="0" rIns="0">
            <a:spAutoFit/>
          </a:bodyPr>
          <a:lstStyle/>
          <a:p>
            <a:pPr algn="ctr">
              <a:lnSpc>
                <a:spcPts val="3840"/>
              </a:lnSpc>
            </a:pPr>
            <a:r>
              <a:rPr lang="en-US" sz="3200">
                <a:solidFill>
                  <a:srgbClr val="242423"/>
                </a:solidFill>
                <a:latin typeface="Heebo Regular"/>
              </a:rPr>
              <a:t>Create distplot that shows the skewness of stroke and non-stroke patients by BMI</a:t>
            </a:r>
          </a:p>
        </p:txBody>
      </p:sp>
      <p:sp>
        <p:nvSpPr>
          <p:cNvPr name="TextBox 8" id="8"/>
          <p:cNvSpPr txBox="true"/>
          <p:nvPr/>
        </p:nvSpPr>
        <p:spPr>
          <a:xfrm rot="0">
            <a:off x="3513156" y="787759"/>
            <a:ext cx="11371657" cy="876300"/>
          </a:xfrm>
          <a:prstGeom prst="rect">
            <a:avLst/>
          </a:prstGeom>
        </p:spPr>
        <p:txBody>
          <a:bodyPr anchor="t" rtlCol="false" tIns="0" lIns="0" bIns="0" rIns="0">
            <a:spAutoFit/>
          </a:bodyPr>
          <a:lstStyle/>
          <a:p>
            <a:pPr algn="ctr">
              <a:lnSpc>
                <a:spcPts val="6960"/>
              </a:lnSpc>
            </a:pPr>
            <a:r>
              <a:rPr lang="en-US" sz="5800">
                <a:solidFill>
                  <a:srgbClr val="242423"/>
                </a:solidFill>
                <a:latin typeface="Heebo Bold Bold"/>
              </a:rPr>
              <a:t>EXPLORATORY DATA ANALYSIS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2451819"/>
          </a:xfrm>
          <a:prstGeom prst="rect">
            <a:avLst/>
          </a:prstGeom>
          <a:solidFill>
            <a:srgbClr val="F3F3F3"/>
          </a:solidFill>
        </p:spPr>
      </p:sp>
      <p:sp>
        <p:nvSpPr>
          <p:cNvPr name="Freeform 3" id="3"/>
          <p:cNvSpPr/>
          <p:nvPr/>
        </p:nvSpPr>
        <p:spPr>
          <a:xfrm flipH="false" flipV="false" rot="0">
            <a:off x="204758" y="-832888"/>
            <a:ext cx="2360763" cy="2735708"/>
          </a:xfrm>
          <a:custGeom>
            <a:avLst/>
            <a:gdLst/>
            <a:ahLst/>
            <a:cxnLst/>
            <a:rect r="r" b="b" t="t" l="l"/>
            <a:pathLst>
              <a:path h="2735708" w="2360763">
                <a:moveTo>
                  <a:pt x="0" y="0"/>
                </a:moveTo>
                <a:lnTo>
                  <a:pt x="2360763" y="0"/>
                </a:lnTo>
                <a:lnTo>
                  <a:pt x="2360763" y="2735708"/>
                </a:lnTo>
                <a:lnTo>
                  <a:pt x="0" y="2735708"/>
                </a:lnTo>
                <a:lnTo>
                  <a:pt x="0" y="0"/>
                </a:lnTo>
                <a:close/>
              </a:path>
            </a:pathLst>
          </a:custGeom>
          <a:blipFill>
            <a:blip r:embed="rId2"/>
            <a:stretch>
              <a:fillRect l="0" t="0" r="0" b="0"/>
            </a:stretch>
          </a:blipFill>
        </p:spPr>
      </p:sp>
      <p:sp>
        <p:nvSpPr>
          <p:cNvPr name="Freeform 4" id="4"/>
          <p:cNvSpPr/>
          <p:nvPr/>
        </p:nvSpPr>
        <p:spPr>
          <a:xfrm flipH="false" flipV="false" rot="-9925968">
            <a:off x="15554157" y="-315185"/>
            <a:ext cx="2288461" cy="2205888"/>
          </a:xfrm>
          <a:custGeom>
            <a:avLst/>
            <a:gdLst/>
            <a:ahLst/>
            <a:cxnLst/>
            <a:rect r="r" b="b" t="t" l="l"/>
            <a:pathLst>
              <a:path h="2205888" w="2288461">
                <a:moveTo>
                  <a:pt x="0" y="0"/>
                </a:moveTo>
                <a:lnTo>
                  <a:pt x="2288461" y="0"/>
                </a:lnTo>
                <a:lnTo>
                  <a:pt x="2288461" y="2205888"/>
                </a:lnTo>
                <a:lnTo>
                  <a:pt x="0" y="2205888"/>
                </a:lnTo>
                <a:lnTo>
                  <a:pt x="0" y="0"/>
                </a:lnTo>
                <a:close/>
              </a:path>
            </a:pathLst>
          </a:custGeom>
          <a:blipFill>
            <a:blip r:embed="rId3"/>
            <a:stretch>
              <a:fillRect l="0" t="0" r="0" b="0"/>
            </a:stretch>
          </a:blipFill>
        </p:spPr>
      </p:sp>
      <p:sp>
        <p:nvSpPr>
          <p:cNvPr name="Freeform 5" id="5"/>
          <p:cNvSpPr/>
          <p:nvPr/>
        </p:nvSpPr>
        <p:spPr>
          <a:xfrm flipH="false" flipV="false" rot="0">
            <a:off x="11212402" y="3511266"/>
            <a:ext cx="6870840" cy="6603284"/>
          </a:xfrm>
          <a:custGeom>
            <a:avLst/>
            <a:gdLst/>
            <a:ahLst/>
            <a:cxnLst/>
            <a:rect r="r" b="b" t="t" l="l"/>
            <a:pathLst>
              <a:path h="6603284" w="6870840">
                <a:moveTo>
                  <a:pt x="0" y="0"/>
                </a:moveTo>
                <a:lnTo>
                  <a:pt x="6870840" y="0"/>
                </a:lnTo>
                <a:lnTo>
                  <a:pt x="6870840" y="6603284"/>
                </a:lnTo>
                <a:lnTo>
                  <a:pt x="0" y="6603284"/>
                </a:lnTo>
                <a:lnTo>
                  <a:pt x="0" y="0"/>
                </a:lnTo>
                <a:close/>
              </a:path>
            </a:pathLst>
          </a:custGeom>
          <a:blipFill>
            <a:blip r:embed="rId4"/>
            <a:stretch>
              <a:fillRect l="0" t="0" r="0" b="0"/>
            </a:stretch>
          </a:blipFill>
        </p:spPr>
      </p:sp>
      <p:sp>
        <p:nvSpPr>
          <p:cNvPr name="Freeform 6" id="6"/>
          <p:cNvSpPr/>
          <p:nvPr/>
        </p:nvSpPr>
        <p:spPr>
          <a:xfrm flipH="false" flipV="false" rot="0">
            <a:off x="204758" y="5307100"/>
            <a:ext cx="10681347" cy="2229601"/>
          </a:xfrm>
          <a:custGeom>
            <a:avLst/>
            <a:gdLst/>
            <a:ahLst/>
            <a:cxnLst/>
            <a:rect r="r" b="b" t="t" l="l"/>
            <a:pathLst>
              <a:path h="2229601" w="10681347">
                <a:moveTo>
                  <a:pt x="0" y="0"/>
                </a:moveTo>
                <a:lnTo>
                  <a:pt x="10681347" y="0"/>
                </a:lnTo>
                <a:lnTo>
                  <a:pt x="10681347" y="2229602"/>
                </a:lnTo>
                <a:lnTo>
                  <a:pt x="0" y="2229602"/>
                </a:lnTo>
                <a:lnTo>
                  <a:pt x="0" y="0"/>
                </a:lnTo>
                <a:close/>
              </a:path>
            </a:pathLst>
          </a:custGeom>
          <a:blipFill>
            <a:blip r:embed="rId5"/>
            <a:stretch>
              <a:fillRect l="0" t="0" r="0" b="0"/>
            </a:stretch>
          </a:blipFill>
        </p:spPr>
      </p:sp>
      <p:sp>
        <p:nvSpPr>
          <p:cNvPr name="TextBox 7" id="7"/>
          <p:cNvSpPr txBox="true"/>
          <p:nvPr/>
        </p:nvSpPr>
        <p:spPr>
          <a:xfrm rot="0">
            <a:off x="724468" y="2739741"/>
            <a:ext cx="16839065" cy="485775"/>
          </a:xfrm>
          <a:prstGeom prst="rect">
            <a:avLst/>
          </a:prstGeom>
        </p:spPr>
        <p:txBody>
          <a:bodyPr anchor="t" rtlCol="false" tIns="0" lIns="0" bIns="0" rIns="0">
            <a:spAutoFit/>
          </a:bodyPr>
          <a:lstStyle/>
          <a:p>
            <a:pPr algn="ctr">
              <a:lnSpc>
                <a:spcPts val="3840"/>
              </a:lnSpc>
            </a:pPr>
            <a:r>
              <a:rPr lang="en-US" sz="3200">
                <a:solidFill>
                  <a:srgbClr val="242423"/>
                </a:solidFill>
                <a:latin typeface="Heebo Regular"/>
              </a:rPr>
              <a:t>Create distplot that shows the skewness of stroke and non-stroke patients by Glucose Level</a:t>
            </a:r>
          </a:p>
        </p:txBody>
      </p:sp>
      <p:sp>
        <p:nvSpPr>
          <p:cNvPr name="TextBox 8" id="8"/>
          <p:cNvSpPr txBox="true"/>
          <p:nvPr/>
        </p:nvSpPr>
        <p:spPr>
          <a:xfrm rot="0">
            <a:off x="3513156" y="787759"/>
            <a:ext cx="11371657" cy="876300"/>
          </a:xfrm>
          <a:prstGeom prst="rect">
            <a:avLst/>
          </a:prstGeom>
        </p:spPr>
        <p:txBody>
          <a:bodyPr anchor="t" rtlCol="false" tIns="0" lIns="0" bIns="0" rIns="0">
            <a:spAutoFit/>
          </a:bodyPr>
          <a:lstStyle/>
          <a:p>
            <a:pPr algn="ctr">
              <a:lnSpc>
                <a:spcPts val="6960"/>
              </a:lnSpc>
            </a:pPr>
            <a:r>
              <a:rPr lang="en-US" sz="5800">
                <a:solidFill>
                  <a:srgbClr val="242423"/>
                </a:solidFill>
                <a:latin typeface="Heebo Bold Bold"/>
              </a:rPr>
              <a:t>EXPLORATORY DATA ANALYSIS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037170" y="-14986"/>
            <a:ext cx="2360763" cy="2735708"/>
          </a:xfrm>
          <a:custGeom>
            <a:avLst/>
            <a:gdLst/>
            <a:ahLst/>
            <a:cxnLst/>
            <a:rect r="r" b="b" t="t" l="l"/>
            <a:pathLst>
              <a:path h="2735708" w="2360763">
                <a:moveTo>
                  <a:pt x="0" y="0"/>
                </a:moveTo>
                <a:lnTo>
                  <a:pt x="2360764" y="0"/>
                </a:lnTo>
                <a:lnTo>
                  <a:pt x="2360764" y="2735708"/>
                </a:lnTo>
                <a:lnTo>
                  <a:pt x="0" y="2735708"/>
                </a:lnTo>
                <a:lnTo>
                  <a:pt x="0" y="0"/>
                </a:lnTo>
                <a:close/>
              </a:path>
            </a:pathLst>
          </a:custGeom>
          <a:blipFill>
            <a:blip r:embed="rId2"/>
            <a:stretch>
              <a:fillRect l="0" t="0" r="0" b="0"/>
            </a:stretch>
          </a:blipFill>
        </p:spPr>
      </p:sp>
      <p:sp>
        <p:nvSpPr>
          <p:cNvPr name="Freeform 3" id="3"/>
          <p:cNvSpPr/>
          <p:nvPr/>
        </p:nvSpPr>
        <p:spPr>
          <a:xfrm flipH="false" flipV="false" rot="7659121">
            <a:off x="-4746342" y="6372717"/>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6425749" y="3078943"/>
            <a:ext cx="1400485" cy="6179357"/>
            <a:chOff x="0" y="0"/>
            <a:chExt cx="368852" cy="1627485"/>
          </a:xfrm>
        </p:grpSpPr>
        <p:sp>
          <p:nvSpPr>
            <p:cNvPr name="Freeform 5" id="5"/>
            <p:cNvSpPr/>
            <p:nvPr/>
          </p:nvSpPr>
          <p:spPr>
            <a:xfrm flipH="false" flipV="false" rot="0">
              <a:off x="0" y="0"/>
              <a:ext cx="368852" cy="1627485"/>
            </a:xfrm>
            <a:custGeom>
              <a:avLst/>
              <a:gdLst/>
              <a:ahLst/>
              <a:cxnLst/>
              <a:rect r="r" b="b" t="t" l="l"/>
              <a:pathLst>
                <a:path h="1627485" w="368852">
                  <a:moveTo>
                    <a:pt x="0" y="0"/>
                  </a:moveTo>
                  <a:lnTo>
                    <a:pt x="368852" y="0"/>
                  </a:lnTo>
                  <a:lnTo>
                    <a:pt x="368852" y="1627485"/>
                  </a:lnTo>
                  <a:lnTo>
                    <a:pt x="0" y="1627485"/>
                  </a:lnTo>
                  <a:close/>
                </a:path>
              </a:pathLst>
            </a:custGeom>
            <a:solidFill>
              <a:srgbClr val="CCCCCC"/>
            </a:solidFill>
          </p:spPr>
        </p:sp>
        <p:sp>
          <p:nvSpPr>
            <p:cNvPr name="TextBox 6" id="6"/>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TextBox 7" id="7"/>
          <p:cNvSpPr txBox="true"/>
          <p:nvPr/>
        </p:nvSpPr>
        <p:spPr>
          <a:xfrm rot="0">
            <a:off x="5435529" y="961196"/>
            <a:ext cx="7416941" cy="1676817"/>
          </a:xfrm>
          <a:prstGeom prst="rect">
            <a:avLst/>
          </a:prstGeom>
        </p:spPr>
        <p:txBody>
          <a:bodyPr anchor="t" rtlCol="false" tIns="0" lIns="0" bIns="0" rIns="0">
            <a:spAutoFit/>
          </a:bodyPr>
          <a:lstStyle/>
          <a:p>
            <a:pPr algn="ctr">
              <a:lnSpc>
                <a:spcPts val="13774"/>
              </a:lnSpc>
            </a:pPr>
            <a:r>
              <a:rPr lang="en-US" sz="9981" spc="978">
                <a:solidFill>
                  <a:srgbClr val="231F20"/>
                </a:solidFill>
                <a:latin typeface="Heebo Bold Bold"/>
              </a:rPr>
              <a:t>CONTENT</a:t>
            </a:r>
          </a:p>
        </p:txBody>
      </p:sp>
      <p:sp>
        <p:nvSpPr>
          <p:cNvPr name="TextBox 8" id="8"/>
          <p:cNvSpPr txBox="true"/>
          <p:nvPr/>
        </p:nvSpPr>
        <p:spPr>
          <a:xfrm rot="0">
            <a:off x="6637781" y="3402431"/>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Heebo Bold Bold"/>
              </a:rPr>
              <a:t>01</a:t>
            </a:r>
          </a:p>
        </p:txBody>
      </p:sp>
      <p:sp>
        <p:nvSpPr>
          <p:cNvPr name="TextBox 9" id="9"/>
          <p:cNvSpPr txBox="true"/>
          <p:nvPr/>
        </p:nvSpPr>
        <p:spPr>
          <a:xfrm rot="0">
            <a:off x="6637781" y="4199550"/>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Heebo Bold Bold"/>
              </a:rPr>
              <a:t>02</a:t>
            </a:r>
          </a:p>
        </p:txBody>
      </p:sp>
      <p:sp>
        <p:nvSpPr>
          <p:cNvPr name="TextBox 10" id="10"/>
          <p:cNvSpPr txBox="true"/>
          <p:nvPr/>
        </p:nvSpPr>
        <p:spPr>
          <a:xfrm rot="0">
            <a:off x="6637781" y="5080707"/>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Heebo Bold Bold"/>
              </a:rPr>
              <a:t>03</a:t>
            </a:r>
          </a:p>
        </p:txBody>
      </p:sp>
      <p:sp>
        <p:nvSpPr>
          <p:cNvPr name="TextBox 11" id="11"/>
          <p:cNvSpPr txBox="true"/>
          <p:nvPr/>
        </p:nvSpPr>
        <p:spPr>
          <a:xfrm rot="0">
            <a:off x="6637781" y="5877827"/>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Heebo Bold Bold"/>
              </a:rPr>
              <a:t>04</a:t>
            </a:r>
          </a:p>
        </p:txBody>
      </p:sp>
      <p:sp>
        <p:nvSpPr>
          <p:cNvPr name="TextBox 12" id="12"/>
          <p:cNvSpPr txBox="true"/>
          <p:nvPr/>
        </p:nvSpPr>
        <p:spPr>
          <a:xfrm rot="0">
            <a:off x="6657382" y="6670203"/>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Heebo Bold Bold"/>
              </a:rPr>
              <a:t>05</a:t>
            </a:r>
          </a:p>
        </p:txBody>
      </p:sp>
      <p:sp>
        <p:nvSpPr>
          <p:cNvPr name="TextBox 13" id="13"/>
          <p:cNvSpPr txBox="true"/>
          <p:nvPr/>
        </p:nvSpPr>
        <p:spPr>
          <a:xfrm rot="0">
            <a:off x="6657382" y="7501167"/>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Heebo Bold Bold"/>
              </a:rPr>
              <a:t>06</a:t>
            </a:r>
          </a:p>
        </p:txBody>
      </p:sp>
      <p:sp>
        <p:nvSpPr>
          <p:cNvPr name="TextBox 14" id="14"/>
          <p:cNvSpPr txBox="true"/>
          <p:nvPr/>
        </p:nvSpPr>
        <p:spPr>
          <a:xfrm rot="0">
            <a:off x="8013859" y="3505053"/>
            <a:ext cx="3848392" cy="418548"/>
          </a:xfrm>
          <a:prstGeom prst="rect">
            <a:avLst/>
          </a:prstGeom>
        </p:spPr>
        <p:txBody>
          <a:bodyPr anchor="t" rtlCol="false" tIns="0" lIns="0" bIns="0" rIns="0">
            <a:spAutoFit/>
          </a:bodyPr>
          <a:lstStyle/>
          <a:p>
            <a:pPr>
              <a:lnSpc>
                <a:spcPts val="3483"/>
              </a:lnSpc>
            </a:pPr>
            <a:r>
              <a:rPr lang="en-US" sz="2524" spc="247">
                <a:solidFill>
                  <a:srgbClr val="231F20"/>
                </a:solidFill>
                <a:latin typeface="Heebo Regular Bold"/>
              </a:rPr>
              <a:t>ABSTRACT</a:t>
            </a:r>
          </a:p>
        </p:txBody>
      </p:sp>
      <p:sp>
        <p:nvSpPr>
          <p:cNvPr name="TextBox 15" id="15"/>
          <p:cNvSpPr txBox="true"/>
          <p:nvPr/>
        </p:nvSpPr>
        <p:spPr>
          <a:xfrm rot="0">
            <a:off x="8013859" y="4304601"/>
            <a:ext cx="3848392" cy="418548"/>
          </a:xfrm>
          <a:prstGeom prst="rect">
            <a:avLst/>
          </a:prstGeom>
        </p:spPr>
        <p:txBody>
          <a:bodyPr anchor="t" rtlCol="false" tIns="0" lIns="0" bIns="0" rIns="0">
            <a:spAutoFit/>
          </a:bodyPr>
          <a:lstStyle/>
          <a:p>
            <a:pPr>
              <a:lnSpc>
                <a:spcPts val="3483"/>
              </a:lnSpc>
            </a:pPr>
            <a:r>
              <a:rPr lang="en-US" sz="2524" spc="247">
                <a:solidFill>
                  <a:srgbClr val="231F20"/>
                </a:solidFill>
                <a:latin typeface="Heebo Regular Bold"/>
              </a:rPr>
              <a:t>INTRODUCTION</a:t>
            </a:r>
          </a:p>
        </p:txBody>
      </p:sp>
      <p:sp>
        <p:nvSpPr>
          <p:cNvPr name="TextBox 16" id="16"/>
          <p:cNvSpPr txBox="true"/>
          <p:nvPr/>
        </p:nvSpPr>
        <p:spPr>
          <a:xfrm rot="0">
            <a:off x="8013859" y="5219361"/>
            <a:ext cx="3848392"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Heebo Regular Bold"/>
              </a:rPr>
              <a:t>LITERATURE STUDY</a:t>
            </a:r>
          </a:p>
        </p:txBody>
      </p:sp>
      <p:sp>
        <p:nvSpPr>
          <p:cNvPr name="TextBox 17" id="17"/>
          <p:cNvSpPr txBox="true"/>
          <p:nvPr/>
        </p:nvSpPr>
        <p:spPr>
          <a:xfrm rot="0">
            <a:off x="8013859" y="6018909"/>
            <a:ext cx="3848392"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Heebo Regular Bold"/>
              </a:rPr>
              <a:t>METHODOLOGY</a:t>
            </a:r>
          </a:p>
        </p:txBody>
      </p:sp>
      <p:sp>
        <p:nvSpPr>
          <p:cNvPr name="TextBox 18" id="18"/>
          <p:cNvSpPr txBox="true"/>
          <p:nvPr/>
        </p:nvSpPr>
        <p:spPr>
          <a:xfrm rot="0">
            <a:off x="8013859" y="6819753"/>
            <a:ext cx="3848392"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Heebo Regular Bold"/>
              </a:rPr>
              <a:t>RESULT &amp; ANALYSIS</a:t>
            </a:r>
          </a:p>
        </p:txBody>
      </p:sp>
      <p:sp>
        <p:nvSpPr>
          <p:cNvPr name="TextBox 19" id="19"/>
          <p:cNvSpPr txBox="true"/>
          <p:nvPr/>
        </p:nvSpPr>
        <p:spPr>
          <a:xfrm rot="0">
            <a:off x="8013859" y="7612130"/>
            <a:ext cx="3848392"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Heebo Regular Bold"/>
              </a:rPr>
              <a:t>CONCLUSION</a:t>
            </a:r>
          </a:p>
        </p:txBody>
      </p:sp>
      <p:sp>
        <p:nvSpPr>
          <p:cNvPr name="Freeform 20" id="20"/>
          <p:cNvSpPr/>
          <p:nvPr/>
        </p:nvSpPr>
        <p:spPr>
          <a:xfrm flipH="false" flipV="false" rot="-1780909">
            <a:off x="14004835" y="5440441"/>
            <a:ext cx="3088009" cy="2680799"/>
          </a:xfrm>
          <a:custGeom>
            <a:avLst/>
            <a:gdLst/>
            <a:ahLst/>
            <a:cxnLst/>
            <a:rect r="r" b="b" t="t" l="l"/>
            <a:pathLst>
              <a:path h="2680799" w="3088009">
                <a:moveTo>
                  <a:pt x="0" y="0"/>
                </a:moveTo>
                <a:lnTo>
                  <a:pt x="3088008" y="0"/>
                </a:lnTo>
                <a:lnTo>
                  <a:pt x="3088008" y="2680799"/>
                </a:lnTo>
                <a:lnTo>
                  <a:pt x="0" y="2680799"/>
                </a:lnTo>
                <a:lnTo>
                  <a:pt x="0" y="0"/>
                </a:lnTo>
                <a:close/>
              </a:path>
            </a:pathLst>
          </a:custGeom>
          <a:blipFill>
            <a:blip r:embed="rId5"/>
            <a:stretch>
              <a:fillRect l="0" t="0" r="0" b="0"/>
            </a:stretch>
          </a:blipFill>
        </p:spPr>
      </p:sp>
      <p:sp>
        <p:nvSpPr>
          <p:cNvPr name="TextBox 21" id="21"/>
          <p:cNvSpPr txBox="true"/>
          <p:nvPr/>
        </p:nvSpPr>
        <p:spPr>
          <a:xfrm rot="0">
            <a:off x="6673000" y="8301267"/>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Heebo Bold Bold"/>
              </a:rPr>
              <a:t>07</a:t>
            </a:r>
          </a:p>
        </p:txBody>
      </p:sp>
      <p:sp>
        <p:nvSpPr>
          <p:cNvPr name="TextBox 22" id="22"/>
          <p:cNvSpPr txBox="true"/>
          <p:nvPr/>
        </p:nvSpPr>
        <p:spPr>
          <a:xfrm rot="0">
            <a:off x="8013859" y="8411678"/>
            <a:ext cx="3848392"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Heebo Regular Bold"/>
              </a:rPr>
              <a:t>REFERENCES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2451819"/>
          </a:xfrm>
          <a:prstGeom prst="rect">
            <a:avLst/>
          </a:prstGeom>
          <a:solidFill>
            <a:srgbClr val="F3F3F3"/>
          </a:solidFill>
        </p:spPr>
      </p:sp>
      <p:sp>
        <p:nvSpPr>
          <p:cNvPr name="Freeform 3" id="3"/>
          <p:cNvSpPr/>
          <p:nvPr/>
        </p:nvSpPr>
        <p:spPr>
          <a:xfrm flipH="false" flipV="false" rot="0">
            <a:off x="204758" y="-832888"/>
            <a:ext cx="2360763" cy="2735708"/>
          </a:xfrm>
          <a:custGeom>
            <a:avLst/>
            <a:gdLst/>
            <a:ahLst/>
            <a:cxnLst/>
            <a:rect r="r" b="b" t="t" l="l"/>
            <a:pathLst>
              <a:path h="2735708" w="2360763">
                <a:moveTo>
                  <a:pt x="0" y="0"/>
                </a:moveTo>
                <a:lnTo>
                  <a:pt x="2360763" y="0"/>
                </a:lnTo>
                <a:lnTo>
                  <a:pt x="2360763" y="2735708"/>
                </a:lnTo>
                <a:lnTo>
                  <a:pt x="0" y="2735708"/>
                </a:lnTo>
                <a:lnTo>
                  <a:pt x="0" y="0"/>
                </a:lnTo>
                <a:close/>
              </a:path>
            </a:pathLst>
          </a:custGeom>
          <a:blipFill>
            <a:blip r:embed="rId2"/>
            <a:stretch>
              <a:fillRect l="0" t="0" r="0" b="0"/>
            </a:stretch>
          </a:blipFill>
        </p:spPr>
      </p:sp>
      <p:sp>
        <p:nvSpPr>
          <p:cNvPr name="Freeform 4" id="4"/>
          <p:cNvSpPr/>
          <p:nvPr/>
        </p:nvSpPr>
        <p:spPr>
          <a:xfrm flipH="false" flipV="false" rot="-9925968">
            <a:off x="15554157" y="-315185"/>
            <a:ext cx="2288461" cy="2205888"/>
          </a:xfrm>
          <a:custGeom>
            <a:avLst/>
            <a:gdLst/>
            <a:ahLst/>
            <a:cxnLst/>
            <a:rect r="r" b="b" t="t" l="l"/>
            <a:pathLst>
              <a:path h="2205888" w="2288461">
                <a:moveTo>
                  <a:pt x="0" y="0"/>
                </a:moveTo>
                <a:lnTo>
                  <a:pt x="2288461" y="0"/>
                </a:lnTo>
                <a:lnTo>
                  <a:pt x="2288461" y="2205888"/>
                </a:lnTo>
                <a:lnTo>
                  <a:pt x="0" y="2205888"/>
                </a:lnTo>
                <a:lnTo>
                  <a:pt x="0" y="0"/>
                </a:lnTo>
                <a:close/>
              </a:path>
            </a:pathLst>
          </a:custGeom>
          <a:blipFill>
            <a:blip r:embed="rId3"/>
            <a:stretch>
              <a:fillRect l="0" t="0" r="0" b="0"/>
            </a:stretch>
          </a:blipFill>
        </p:spPr>
      </p:sp>
      <p:sp>
        <p:nvSpPr>
          <p:cNvPr name="Freeform 5" id="5"/>
          <p:cNvSpPr/>
          <p:nvPr/>
        </p:nvSpPr>
        <p:spPr>
          <a:xfrm flipH="false" flipV="false" rot="0">
            <a:off x="10997024" y="3603926"/>
            <a:ext cx="7008928" cy="6543780"/>
          </a:xfrm>
          <a:custGeom>
            <a:avLst/>
            <a:gdLst/>
            <a:ahLst/>
            <a:cxnLst/>
            <a:rect r="r" b="b" t="t" l="l"/>
            <a:pathLst>
              <a:path h="6543780" w="7008928">
                <a:moveTo>
                  <a:pt x="0" y="0"/>
                </a:moveTo>
                <a:lnTo>
                  <a:pt x="7008928" y="0"/>
                </a:lnTo>
                <a:lnTo>
                  <a:pt x="7008928" y="6543780"/>
                </a:lnTo>
                <a:lnTo>
                  <a:pt x="0" y="6543780"/>
                </a:lnTo>
                <a:lnTo>
                  <a:pt x="0" y="0"/>
                </a:lnTo>
                <a:close/>
              </a:path>
            </a:pathLst>
          </a:custGeom>
          <a:blipFill>
            <a:blip r:embed="rId4"/>
            <a:stretch>
              <a:fillRect l="0" t="0" r="0" b="0"/>
            </a:stretch>
          </a:blipFill>
        </p:spPr>
      </p:sp>
      <p:sp>
        <p:nvSpPr>
          <p:cNvPr name="Freeform 6" id="6"/>
          <p:cNvSpPr/>
          <p:nvPr/>
        </p:nvSpPr>
        <p:spPr>
          <a:xfrm flipH="false" flipV="false" rot="0">
            <a:off x="392018" y="5143500"/>
            <a:ext cx="10259958" cy="2600264"/>
          </a:xfrm>
          <a:custGeom>
            <a:avLst/>
            <a:gdLst/>
            <a:ahLst/>
            <a:cxnLst/>
            <a:rect r="r" b="b" t="t" l="l"/>
            <a:pathLst>
              <a:path h="2600264" w="10259958">
                <a:moveTo>
                  <a:pt x="0" y="0"/>
                </a:moveTo>
                <a:lnTo>
                  <a:pt x="10259958" y="0"/>
                </a:lnTo>
                <a:lnTo>
                  <a:pt x="10259958" y="2600264"/>
                </a:lnTo>
                <a:lnTo>
                  <a:pt x="0" y="2600264"/>
                </a:lnTo>
                <a:lnTo>
                  <a:pt x="0" y="0"/>
                </a:lnTo>
                <a:close/>
              </a:path>
            </a:pathLst>
          </a:custGeom>
          <a:blipFill>
            <a:blip r:embed="rId5"/>
            <a:stretch>
              <a:fillRect l="0" t="0" r="0" b="0"/>
            </a:stretch>
          </a:blipFill>
        </p:spPr>
      </p:sp>
      <p:sp>
        <p:nvSpPr>
          <p:cNvPr name="TextBox 7" id="7"/>
          <p:cNvSpPr txBox="true"/>
          <p:nvPr/>
        </p:nvSpPr>
        <p:spPr>
          <a:xfrm rot="0">
            <a:off x="1028700" y="2784776"/>
            <a:ext cx="16230600" cy="485775"/>
          </a:xfrm>
          <a:prstGeom prst="rect">
            <a:avLst/>
          </a:prstGeom>
        </p:spPr>
        <p:txBody>
          <a:bodyPr anchor="t" rtlCol="false" tIns="0" lIns="0" bIns="0" rIns="0">
            <a:spAutoFit/>
          </a:bodyPr>
          <a:lstStyle/>
          <a:p>
            <a:pPr algn="ctr">
              <a:lnSpc>
                <a:spcPts val="3840"/>
              </a:lnSpc>
            </a:pPr>
            <a:r>
              <a:rPr lang="en-US" sz="3200">
                <a:solidFill>
                  <a:srgbClr val="242423"/>
                </a:solidFill>
                <a:latin typeface="Heebo Regular"/>
              </a:rPr>
              <a:t>Create distplot that shows the skewness of stroke and non-stroke patients by Age</a:t>
            </a:r>
          </a:p>
        </p:txBody>
      </p:sp>
      <p:sp>
        <p:nvSpPr>
          <p:cNvPr name="TextBox 8" id="8"/>
          <p:cNvSpPr txBox="true"/>
          <p:nvPr/>
        </p:nvSpPr>
        <p:spPr>
          <a:xfrm rot="0">
            <a:off x="3513156" y="787759"/>
            <a:ext cx="11371657" cy="876300"/>
          </a:xfrm>
          <a:prstGeom prst="rect">
            <a:avLst/>
          </a:prstGeom>
        </p:spPr>
        <p:txBody>
          <a:bodyPr anchor="t" rtlCol="false" tIns="0" lIns="0" bIns="0" rIns="0">
            <a:spAutoFit/>
          </a:bodyPr>
          <a:lstStyle/>
          <a:p>
            <a:pPr algn="ctr">
              <a:lnSpc>
                <a:spcPts val="6960"/>
              </a:lnSpc>
            </a:pPr>
            <a:r>
              <a:rPr lang="en-US" sz="5800">
                <a:solidFill>
                  <a:srgbClr val="242423"/>
                </a:solidFill>
                <a:latin typeface="Heebo Bold Bold"/>
              </a:rPr>
              <a:t>EXPLORATORY DATA ANALYSIS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503366" y="4124325"/>
            <a:ext cx="8307121" cy="1019175"/>
          </a:xfrm>
          <a:prstGeom prst="rect">
            <a:avLst/>
          </a:prstGeom>
        </p:spPr>
        <p:txBody>
          <a:bodyPr anchor="t" rtlCol="false" tIns="0" lIns="0" bIns="0" rIns="0">
            <a:spAutoFit/>
          </a:bodyPr>
          <a:lstStyle/>
          <a:p>
            <a:pPr algn="r">
              <a:lnSpc>
                <a:spcPts val="8040"/>
              </a:lnSpc>
            </a:pPr>
            <a:r>
              <a:rPr lang="en-US" sz="6700">
                <a:solidFill>
                  <a:srgbClr val="242423"/>
                </a:solidFill>
                <a:latin typeface="Heebo Bold Bold"/>
              </a:rPr>
              <a:t>DATA PREPARATION</a:t>
            </a:r>
          </a:p>
        </p:txBody>
      </p:sp>
      <p:sp>
        <p:nvSpPr>
          <p:cNvPr name="Freeform 3" id="3"/>
          <p:cNvSpPr/>
          <p:nvPr/>
        </p:nvSpPr>
        <p:spPr>
          <a:xfrm flipH="false" flipV="false" rot="0">
            <a:off x="-1788511" y="613916"/>
            <a:ext cx="3577023" cy="2577807"/>
          </a:xfrm>
          <a:custGeom>
            <a:avLst/>
            <a:gdLst/>
            <a:ahLst/>
            <a:cxnLst/>
            <a:rect r="r" b="b" t="t" l="l"/>
            <a:pathLst>
              <a:path h="2577807" w="3577023">
                <a:moveTo>
                  <a:pt x="0" y="0"/>
                </a:moveTo>
                <a:lnTo>
                  <a:pt x="3577022" y="0"/>
                </a:lnTo>
                <a:lnTo>
                  <a:pt x="3577022" y="2577807"/>
                </a:lnTo>
                <a:lnTo>
                  <a:pt x="0" y="2577807"/>
                </a:lnTo>
                <a:lnTo>
                  <a:pt x="0" y="0"/>
                </a:lnTo>
                <a:close/>
              </a:path>
            </a:pathLst>
          </a:custGeom>
          <a:blipFill>
            <a:blip r:embed="rId2"/>
            <a:stretch>
              <a:fillRect l="0" t="0" r="0" b="0"/>
            </a:stretch>
          </a:blipFill>
        </p:spPr>
      </p:sp>
      <p:sp>
        <p:nvSpPr>
          <p:cNvPr name="Freeform 4" id="4"/>
          <p:cNvSpPr/>
          <p:nvPr/>
        </p:nvSpPr>
        <p:spPr>
          <a:xfrm flipH="false" flipV="false" rot="-3446298">
            <a:off x="5890179" y="309675"/>
            <a:ext cx="2034287" cy="2102749"/>
          </a:xfrm>
          <a:custGeom>
            <a:avLst/>
            <a:gdLst/>
            <a:ahLst/>
            <a:cxnLst/>
            <a:rect r="r" b="b" t="t" l="l"/>
            <a:pathLst>
              <a:path h="2102749" w="2034287">
                <a:moveTo>
                  <a:pt x="0" y="0"/>
                </a:moveTo>
                <a:lnTo>
                  <a:pt x="2034287" y="0"/>
                </a:lnTo>
                <a:lnTo>
                  <a:pt x="2034287" y="2102749"/>
                </a:lnTo>
                <a:lnTo>
                  <a:pt x="0" y="2102749"/>
                </a:lnTo>
                <a:lnTo>
                  <a:pt x="0" y="0"/>
                </a:lnTo>
                <a:close/>
              </a:path>
            </a:pathLst>
          </a:custGeom>
          <a:blipFill>
            <a:blip r:embed="rId3"/>
            <a:stretch>
              <a:fillRect l="0" t="0" r="0" b="0"/>
            </a:stretch>
          </a:blipFill>
        </p:spPr>
      </p:sp>
      <p:sp>
        <p:nvSpPr>
          <p:cNvPr name="Freeform 5" id="5"/>
          <p:cNvSpPr/>
          <p:nvPr/>
        </p:nvSpPr>
        <p:spPr>
          <a:xfrm flipH="false" flipV="false" rot="0">
            <a:off x="-840304" y="7296800"/>
            <a:ext cx="2288461" cy="2205888"/>
          </a:xfrm>
          <a:custGeom>
            <a:avLst/>
            <a:gdLst/>
            <a:ahLst/>
            <a:cxnLst/>
            <a:rect r="r" b="b" t="t" l="l"/>
            <a:pathLst>
              <a:path h="2205888" w="2288461">
                <a:moveTo>
                  <a:pt x="0" y="0"/>
                </a:moveTo>
                <a:lnTo>
                  <a:pt x="2288461" y="0"/>
                </a:lnTo>
                <a:lnTo>
                  <a:pt x="2288461" y="2205888"/>
                </a:lnTo>
                <a:lnTo>
                  <a:pt x="0" y="2205888"/>
                </a:lnTo>
                <a:lnTo>
                  <a:pt x="0" y="0"/>
                </a:lnTo>
                <a:close/>
              </a:path>
            </a:pathLst>
          </a:custGeom>
          <a:blipFill>
            <a:blip r:embed="rId4"/>
            <a:stretch>
              <a:fillRect l="0" t="0" r="0" b="0"/>
            </a:stretch>
          </a:blipFill>
        </p:spPr>
      </p:sp>
      <p:sp>
        <p:nvSpPr>
          <p:cNvPr name="Freeform 6" id="6"/>
          <p:cNvSpPr/>
          <p:nvPr/>
        </p:nvSpPr>
        <p:spPr>
          <a:xfrm flipH="false" flipV="false" rot="0">
            <a:off x="4458473" y="8879673"/>
            <a:ext cx="2360763" cy="2735708"/>
          </a:xfrm>
          <a:custGeom>
            <a:avLst/>
            <a:gdLst/>
            <a:ahLst/>
            <a:cxnLst/>
            <a:rect r="r" b="b" t="t" l="l"/>
            <a:pathLst>
              <a:path h="2735708" w="2360763">
                <a:moveTo>
                  <a:pt x="0" y="0"/>
                </a:moveTo>
                <a:lnTo>
                  <a:pt x="2360763" y="0"/>
                </a:lnTo>
                <a:lnTo>
                  <a:pt x="2360763" y="2735708"/>
                </a:lnTo>
                <a:lnTo>
                  <a:pt x="0" y="2735708"/>
                </a:lnTo>
                <a:lnTo>
                  <a:pt x="0" y="0"/>
                </a:lnTo>
                <a:close/>
              </a:path>
            </a:pathLst>
          </a:custGeom>
          <a:blipFill>
            <a:blip r:embed="rId5"/>
            <a:stretch>
              <a:fillRect l="0" t="0" r="0" b="0"/>
            </a:stretch>
          </a:blipFill>
        </p:spPr>
      </p:sp>
      <p:sp>
        <p:nvSpPr>
          <p:cNvPr name="Freeform 7" id="7"/>
          <p:cNvSpPr/>
          <p:nvPr/>
        </p:nvSpPr>
        <p:spPr>
          <a:xfrm flipH="false" flipV="false" rot="621979">
            <a:off x="603827" y="1444181"/>
            <a:ext cx="7576205" cy="7398637"/>
          </a:xfrm>
          <a:custGeom>
            <a:avLst/>
            <a:gdLst/>
            <a:ahLst/>
            <a:cxnLst/>
            <a:rect r="r" b="b" t="t" l="l"/>
            <a:pathLst>
              <a:path h="7398637" w="7576205">
                <a:moveTo>
                  <a:pt x="0" y="0"/>
                </a:moveTo>
                <a:lnTo>
                  <a:pt x="7576205" y="0"/>
                </a:lnTo>
                <a:lnTo>
                  <a:pt x="7576205" y="7398638"/>
                </a:lnTo>
                <a:lnTo>
                  <a:pt x="0" y="7398638"/>
                </a:lnTo>
                <a:lnTo>
                  <a:pt x="0" y="0"/>
                </a:lnTo>
                <a:close/>
              </a:path>
            </a:pathLst>
          </a:custGeom>
          <a:blipFill>
            <a:blip r:embed="rId6"/>
            <a:stretch>
              <a:fillRect l="0" t="0" r="0" b="0"/>
            </a:stretch>
          </a:blipFill>
        </p:spPr>
      </p:sp>
      <p:sp>
        <p:nvSpPr>
          <p:cNvPr name="TextBox 8" id="8"/>
          <p:cNvSpPr txBox="true"/>
          <p:nvPr/>
        </p:nvSpPr>
        <p:spPr>
          <a:xfrm rot="0">
            <a:off x="9503366" y="5143500"/>
            <a:ext cx="7630276" cy="971550"/>
          </a:xfrm>
          <a:prstGeom prst="rect">
            <a:avLst/>
          </a:prstGeom>
        </p:spPr>
        <p:txBody>
          <a:bodyPr anchor="t" rtlCol="false" tIns="0" lIns="0" bIns="0" rIns="0">
            <a:spAutoFit/>
          </a:bodyPr>
          <a:lstStyle/>
          <a:p>
            <a:pPr algn="r">
              <a:lnSpc>
                <a:spcPts val="3840"/>
              </a:lnSpc>
            </a:pPr>
            <a:r>
              <a:rPr lang="en-US" sz="3200">
                <a:solidFill>
                  <a:srgbClr val="242423"/>
                </a:solidFill>
                <a:latin typeface="Heebo Regular"/>
              </a:rPr>
              <a:t>Data cleaning, outliers removal, splitting, normalization, and oversampling.</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2015284"/>
          </a:xfrm>
          <a:prstGeom prst="rect">
            <a:avLst/>
          </a:prstGeom>
          <a:solidFill>
            <a:srgbClr val="F3F3F3"/>
          </a:solidFill>
        </p:spPr>
      </p:sp>
      <p:sp>
        <p:nvSpPr>
          <p:cNvPr name="TextBox 3" id="3"/>
          <p:cNvSpPr txBox="true"/>
          <p:nvPr/>
        </p:nvSpPr>
        <p:spPr>
          <a:xfrm rot="0">
            <a:off x="4232345" y="378039"/>
            <a:ext cx="9823310" cy="762000"/>
          </a:xfrm>
          <a:prstGeom prst="rect">
            <a:avLst/>
          </a:prstGeom>
        </p:spPr>
        <p:txBody>
          <a:bodyPr anchor="t" rtlCol="false" tIns="0" lIns="0" bIns="0" rIns="0">
            <a:spAutoFit/>
          </a:bodyPr>
          <a:lstStyle/>
          <a:p>
            <a:pPr algn="ctr">
              <a:lnSpc>
                <a:spcPts val="6000"/>
              </a:lnSpc>
            </a:pPr>
            <a:r>
              <a:rPr lang="en-US" sz="5000">
                <a:solidFill>
                  <a:srgbClr val="242423"/>
                </a:solidFill>
                <a:latin typeface="Heebo Bold"/>
              </a:rPr>
              <a:t>REMOVE NULL</a:t>
            </a:r>
          </a:p>
        </p:txBody>
      </p:sp>
      <p:sp>
        <p:nvSpPr>
          <p:cNvPr name="TextBox 4" id="4"/>
          <p:cNvSpPr txBox="true"/>
          <p:nvPr/>
        </p:nvSpPr>
        <p:spPr>
          <a:xfrm rot="0">
            <a:off x="4232345" y="1073364"/>
            <a:ext cx="9823310" cy="563881"/>
          </a:xfrm>
          <a:prstGeom prst="rect">
            <a:avLst/>
          </a:prstGeom>
        </p:spPr>
        <p:txBody>
          <a:bodyPr anchor="t" rtlCol="false" tIns="0" lIns="0" bIns="0" rIns="0">
            <a:spAutoFit/>
          </a:bodyPr>
          <a:lstStyle/>
          <a:p>
            <a:pPr algn="ctr" marL="0" indent="0" lvl="0">
              <a:lnSpc>
                <a:spcPts val="4619"/>
              </a:lnSpc>
              <a:spcBef>
                <a:spcPct val="0"/>
              </a:spcBef>
            </a:pPr>
            <a:r>
              <a:rPr lang="en-US" sz="3299" spc="-32">
                <a:solidFill>
                  <a:srgbClr val="242423"/>
                </a:solidFill>
                <a:latin typeface="Heebo Regular"/>
              </a:rPr>
              <a:t>Remove all NaN Values</a:t>
            </a:r>
          </a:p>
        </p:txBody>
      </p:sp>
      <p:sp>
        <p:nvSpPr>
          <p:cNvPr name="Freeform 5" id="5"/>
          <p:cNvSpPr/>
          <p:nvPr/>
        </p:nvSpPr>
        <p:spPr>
          <a:xfrm flipH="false" flipV="false" rot="0">
            <a:off x="3631739" y="2337794"/>
            <a:ext cx="4561686" cy="6920506"/>
          </a:xfrm>
          <a:custGeom>
            <a:avLst/>
            <a:gdLst/>
            <a:ahLst/>
            <a:cxnLst/>
            <a:rect r="r" b="b" t="t" l="l"/>
            <a:pathLst>
              <a:path h="6920506" w="4561686">
                <a:moveTo>
                  <a:pt x="0" y="0"/>
                </a:moveTo>
                <a:lnTo>
                  <a:pt x="4561686" y="0"/>
                </a:lnTo>
                <a:lnTo>
                  <a:pt x="4561686" y="6920506"/>
                </a:lnTo>
                <a:lnTo>
                  <a:pt x="0" y="6920506"/>
                </a:lnTo>
                <a:lnTo>
                  <a:pt x="0" y="0"/>
                </a:lnTo>
                <a:close/>
              </a:path>
            </a:pathLst>
          </a:custGeom>
          <a:blipFill>
            <a:blip r:embed="rId2"/>
            <a:stretch>
              <a:fillRect l="0" t="0" r="0" b="0"/>
            </a:stretch>
          </a:blipFill>
        </p:spPr>
      </p:sp>
      <p:sp>
        <p:nvSpPr>
          <p:cNvPr name="Freeform 6" id="6"/>
          <p:cNvSpPr/>
          <p:nvPr/>
        </p:nvSpPr>
        <p:spPr>
          <a:xfrm flipH="false" flipV="false" rot="0">
            <a:off x="9610777" y="2337794"/>
            <a:ext cx="4444878" cy="6920506"/>
          </a:xfrm>
          <a:custGeom>
            <a:avLst/>
            <a:gdLst/>
            <a:ahLst/>
            <a:cxnLst/>
            <a:rect r="r" b="b" t="t" l="l"/>
            <a:pathLst>
              <a:path h="6920506" w="4444878">
                <a:moveTo>
                  <a:pt x="0" y="0"/>
                </a:moveTo>
                <a:lnTo>
                  <a:pt x="4444878" y="0"/>
                </a:lnTo>
                <a:lnTo>
                  <a:pt x="4444878" y="6920506"/>
                </a:lnTo>
                <a:lnTo>
                  <a:pt x="0" y="6920506"/>
                </a:lnTo>
                <a:lnTo>
                  <a:pt x="0" y="0"/>
                </a:lnTo>
                <a:close/>
              </a:path>
            </a:pathLst>
          </a:custGeom>
          <a:blipFill>
            <a:blip r:embed="rId3"/>
            <a:stretch>
              <a:fillRect l="0" t="0" r="0" b="0"/>
            </a:stretch>
          </a:blipFill>
        </p:spPr>
      </p:sp>
      <p:sp>
        <p:nvSpPr>
          <p:cNvPr name="TextBox 7" id="7"/>
          <p:cNvSpPr txBox="true"/>
          <p:nvPr/>
        </p:nvSpPr>
        <p:spPr>
          <a:xfrm rot="0">
            <a:off x="4597176" y="9225915"/>
            <a:ext cx="2630812" cy="504826"/>
          </a:xfrm>
          <a:prstGeom prst="rect">
            <a:avLst/>
          </a:prstGeom>
        </p:spPr>
        <p:txBody>
          <a:bodyPr anchor="t" rtlCol="false" tIns="0" lIns="0" bIns="0" rIns="0">
            <a:spAutoFit/>
          </a:bodyPr>
          <a:lstStyle/>
          <a:p>
            <a:pPr algn="ctr" marL="0" indent="0" lvl="0">
              <a:lnSpc>
                <a:spcPts val="4199"/>
              </a:lnSpc>
              <a:spcBef>
                <a:spcPct val="0"/>
              </a:spcBef>
            </a:pPr>
            <a:r>
              <a:rPr lang="en-US" sz="2999" spc="-29">
                <a:solidFill>
                  <a:srgbClr val="242423"/>
                </a:solidFill>
                <a:latin typeface="Heebo Regular"/>
              </a:rPr>
              <a:t>Before</a:t>
            </a:r>
          </a:p>
        </p:txBody>
      </p:sp>
      <p:sp>
        <p:nvSpPr>
          <p:cNvPr name="TextBox 8" id="8"/>
          <p:cNvSpPr txBox="true"/>
          <p:nvPr/>
        </p:nvSpPr>
        <p:spPr>
          <a:xfrm rot="0">
            <a:off x="10517810" y="9225915"/>
            <a:ext cx="2630812" cy="504826"/>
          </a:xfrm>
          <a:prstGeom prst="rect">
            <a:avLst/>
          </a:prstGeom>
        </p:spPr>
        <p:txBody>
          <a:bodyPr anchor="t" rtlCol="false" tIns="0" lIns="0" bIns="0" rIns="0">
            <a:spAutoFit/>
          </a:bodyPr>
          <a:lstStyle/>
          <a:p>
            <a:pPr algn="ctr" marL="0" indent="0" lvl="0">
              <a:lnSpc>
                <a:spcPts val="4199"/>
              </a:lnSpc>
              <a:spcBef>
                <a:spcPct val="0"/>
              </a:spcBef>
            </a:pPr>
            <a:r>
              <a:rPr lang="en-US" sz="2999" spc="-29">
                <a:solidFill>
                  <a:srgbClr val="242423"/>
                </a:solidFill>
                <a:latin typeface="Heebo Regular"/>
              </a:rPr>
              <a:t>After</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2015284"/>
          </a:xfrm>
          <a:prstGeom prst="rect">
            <a:avLst/>
          </a:prstGeom>
          <a:solidFill>
            <a:srgbClr val="F3F3F3"/>
          </a:solidFill>
        </p:spPr>
      </p:sp>
      <p:sp>
        <p:nvSpPr>
          <p:cNvPr name="TextBox 3" id="3"/>
          <p:cNvSpPr txBox="true"/>
          <p:nvPr/>
        </p:nvSpPr>
        <p:spPr>
          <a:xfrm rot="0">
            <a:off x="4232345" y="378039"/>
            <a:ext cx="9823310" cy="762000"/>
          </a:xfrm>
          <a:prstGeom prst="rect">
            <a:avLst/>
          </a:prstGeom>
        </p:spPr>
        <p:txBody>
          <a:bodyPr anchor="t" rtlCol="false" tIns="0" lIns="0" bIns="0" rIns="0">
            <a:spAutoFit/>
          </a:bodyPr>
          <a:lstStyle/>
          <a:p>
            <a:pPr algn="ctr">
              <a:lnSpc>
                <a:spcPts val="6000"/>
              </a:lnSpc>
            </a:pPr>
            <a:r>
              <a:rPr lang="en-US" sz="5000">
                <a:solidFill>
                  <a:srgbClr val="242423"/>
                </a:solidFill>
                <a:latin typeface="Heebo Bold"/>
              </a:rPr>
              <a:t>REMOVE OUTLIERS</a:t>
            </a:r>
          </a:p>
        </p:txBody>
      </p:sp>
      <p:sp>
        <p:nvSpPr>
          <p:cNvPr name="TextBox 4" id="4"/>
          <p:cNvSpPr txBox="true"/>
          <p:nvPr/>
        </p:nvSpPr>
        <p:spPr>
          <a:xfrm rot="0">
            <a:off x="4232345" y="1073364"/>
            <a:ext cx="9823310" cy="563881"/>
          </a:xfrm>
          <a:prstGeom prst="rect">
            <a:avLst/>
          </a:prstGeom>
        </p:spPr>
        <p:txBody>
          <a:bodyPr anchor="t" rtlCol="false" tIns="0" lIns="0" bIns="0" rIns="0">
            <a:spAutoFit/>
          </a:bodyPr>
          <a:lstStyle/>
          <a:p>
            <a:pPr algn="ctr" marL="0" indent="0" lvl="0">
              <a:lnSpc>
                <a:spcPts val="4619"/>
              </a:lnSpc>
              <a:spcBef>
                <a:spcPct val="0"/>
              </a:spcBef>
            </a:pPr>
            <a:r>
              <a:rPr lang="en-US" sz="3299" spc="-32">
                <a:solidFill>
                  <a:srgbClr val="242423"/>
                </a:solidFill>
                <a:latin typeface="Heebo Regular"/>
              </a:rPr>
              <a:t>With IQR Method</a:t>
            </a:r>
          </a:p>
        </p:txBody>
      </p:sp>
      <p:sp>
        <p:nvSpPr>
          <p:cNvPr name="TextBox 5" id="5"/>
          <p:cNvSpPr txBox="true"/>
          <p:nvPr/>
        </p:nvSpPr>
        <p:spPr>
          <a:xfrm rot="0">
            <a:off x="407607" y="5143500"/>
            <a:ext cx="2630812" cy="504826"/>
          </a:xfrm>
          <a:prstGeom prst="rect">
            <a:avLst/>
          </a:prstGeom>
        </p:spPr>
        <p:txBody>
          <a:bodyPr anchor="t" rtlCol="false" tIns="0" lIns="0" bIns="0" rIns="0">
            <a:spAutoFit/>
          </a:bodyPr>
          <a:lstStyle/>
          <a:p>
            <a:pPr algn="ctr" marL="0" indent="0" lvl="0">
              <a:lnSpc>
                <a:spcPts val="4199"/>
              </a:lnSpc>
              <a:spcBef>
                <a:spcPct val="0"/>
              </a:spcBef>
            </a:pPr>
            <a:r>
              <a:rPr lang="en-US" sz="2999" spc="-29">
                <a:solidFill>
                  <a:srgbClr val="242423"/>
                </a:solidFill>
                <a:latin typeface="Heebo Regular"/>
              </a:rPr>
              <a:t>Before</a:t>
            </a:r>
          </a:p>
        </p:txBody>
      </p:sp>
      <p:sp>
        <p:nvSpPr>
          <p:cNvPr name="TextBox 6" id="6"/>
          <p:cNvSpPr txBox="true"/>
          <p:nvPr/>
        </p:nvSpPr>
        <p:spPr>
          <a:xfrm rot="0">
            <a:off x="417132" y="8629649"/>
            <a:ext cx="2630812" cy="504826"/>
          </a:xfrm>
          <a:prstGeom prst="rect">
            <a:avLst/>
          </a:prstGeom>
        </p:spPr>
        <p:txBody>
          <a:bodyPr anchor="t" rtlCol="false" tIns="0" lIns="0" bIns="0" rIns="0">
            <a:spAutoFit/>
          </a:bodyPr>
          <a:lstStyle/>
          <a:p>
            <a:pPr algn="ctr" marL="0" indent="0" lvl="0">
              <a:lnSpc>
                <a:spcPts val="4199"/>
              </a:lnSpc>
              <a:spcBef>
                <a:spcPct val="0"/>
              </a:spcBef>
            </a:pPr>
            <a:r>
              <a:rPr lang="en-US" sz="2999" spc="-29">
                <a:solidFill>
                  <a:srgbClr val="242423"/>
                </a:solidFill>
                <a:latin typeface="Heebo Regular"/>
              </a:rPr>
              <a:t>After</a:t>
            </a:r>
          </a:p>
        </p:txBody>
      </p:sp>
      <p:sp>
        <p:nvSpPr>
          <p:cNvPr name="Freeform 7" id="7"/>
          <p:cNvSpPr/>
          <p:nvPr/>
        </p:nvSpPr>
        <p:spPr>
          <a:xfrm flipH="false" flipV="false" rot="0">
            <a:off x="2585382" y="2801029"/>
            <a:ext cx="13117236" cy="6457271"/>
          </a:xfrm>
          <a:custGeom>
            <a:avLst/>
            <a:gdLst/>
            <a:ahLst/>
            <a:cxnLst/>
            <a:rect r="r" b="b" t="t" l="l"/>
            <a:pathLst>
              <a:path h="6457271" w="13117236">
                <a:moveTo>
                  <a:pt x="0" y="0"/>
                </a:moveTo>
                <a:lnTo>
                  <a:pt x="13117236" y="0"/>
                </a:lnTo>
                <a:lnTo>
                  <a:pt x="13117236" y="6457271"/>
                </a:lnTo>
                <a:lnTo>
                  <a:pt x="0" y="6457271"/>
                </a:lnTo>
                <a:lnTo>
                  <a:pt x="0" y="0"/>
                </a:lnTo>
                <a:close/>
              </a:path>
            </a:pathLst>
          </a:custGeom>
          <a:blipFill>
            <a:blip r:embed="rId2"/>
            <a:stretch>
              <a:fillRect l="0" t="0" r="0" b="0"/>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2015284"/>
          </a:xfrm>
          <a:prstGeom prst="rect">
            <a:avLst/>
          </a:prstGeom>
          <a:solidFill>
            <a:srgbClr val="F3F3F3"/>
          </a:solidFill>
        </p:spPr>
      </p:sp>
      <p:sp>
        <p:nvSpPr>
          <p:cNvPr name="TextBox 3" id="3"/>
          <p:cNvSpPr txBox="true"/>
          <p:nvPr/>
        </p:nvSpPr>
        <p:spPr>
          <a:xfrm rot="0">
            <a:off x="4232345" y="378039"/>
            <a:ext cx="9823310" cy="762000"/>
          </a:xfrm>
          <a:prstGeom prst="rect">
            <a:avLst/>
          </a:prstGeom>
        </p:spPr>
        <p:txBody>
          <a:bodyPr anchor="t" rtlCol="false" tIns="0" lIns="0" bIns="0" rIns="0">
            <a:spAutoFit/>
          </a:bodyPr>
          <a:lstStyle/>
          <a:p>
            <a:pPr algn="ctr">
              <a:lnSpc>
                <a:spcPts val="6000"/>
              </a:lnSpc>
            </a:pPr>
            <a:r>
              <a:rPr lang="en-US" sz="5000">
                <a:solidFill>
                  <a:srgbClr val="242423"/>
                </a:solidFill>
                <a:latin typeface="Heebo Bold"/>
              </a:rPr>
              <a:t>SPLIT X &amp; Y</a:t>
            </a:r>
          </a:p>
        </p:txBody>
      </p:sp>
      <p:sp>
        <p:nvSpPr>
          <p:cNvPr name="TextBox 4" id="4"/>
          <p:cNvSpPr txBox="true"/>
          <p:nvPr/>
        </p:nvSpPr>
        <p:spPr>
          <a:xfrm rot="0">
            <a:off x="4232345" y="1073364"/>
            <a:ext cx="9823310" cy="563881"/>
          </a:xfrm>
          <a:prstGeom prst="rect">
            <a:avLst/>
          </a:prstGeom>
        </p:spPr>
        <p:txBody>
          <a:bodyPr anchor="t" rtlCol="false" tIns="0" lIns="0" bIns="0" rIns="0">
            <a:spAutoFit/>
          </a:bodyPr>
          <a:lstStyle/>
          <a:p>
            <a:pPr algn="ctr" marL="0" indent="0" lvl="0">
              <a:lnSpc>
                <a:spcPts val="4619"/>
              </a:lnSpc>
              <a:spcBef>
                <a:spcPct val="0"/>
              </a:spcBef>
            </a:pPr>
            <a:r>
              <a:rPr lang="en-US" sz="3299" spc="-32">
                <a:solidFill>
                  <a:srgbClr val="242423"/>
                </a:solidFill>
                <a:latin typeface="Heebo Regular"/>
              </a:rPr>
              <a:t>Splitting Features and Target Variable</a:t>
            </a:r>
          </a:p>
        </p:txBody>
      </p:sp>
      <p:sp>
        <p:nvSpPr>
          <p:cNvPr name="Freeform 5" id="5"/>
          <p:cNvSpPr/>
          <p:nvPr/>
        </p:nvSpPr>
        <p:spPr>
          <a:xfrm flipH="false" flipV="false" rot="0">
            <a:off x="5236375" y="2778964"/>
            <a:ext cx="8202005" cy="6479336"/>
          </a:xfrm>
          <a:custGeom>
            <a:avLst/>
            <a:gdLst/>
            <a:ahLst/>
            <a:cxnLst/>
            <a:rect r="r" b="b" t="t" l="l"/>
            <a:pathLst>
              <a:path h="6479336" w="8202005">
                <a:moveTo>
                  <a:pt x="0" y="0"/>
                </a:moveTo>
                <a:lnTo>
                  <a:pt x="8202006" y="0"/>
                </a:lnTo>
                <a:lnTo>
                  <a:pt x="8202006" y="6479336"/>
                </a:lnTo>
                <a:lnTo>
                  <a:pt x="0" y="6479336"/>
                </a:lnTo>
                <a:lnTo>
                  <a:pt x="0" y="0"/>
                </a:lnTo>
                <a:close/>
              </a:path>
            </a:pathLst>
          </a:custGeom>
          <a:blipFill>
            <a:blip r:embed="rId2"/>
            <a:stretch>
              <a:fillRect l="-4715" t="-478"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2015284"/>
          </a:xfrm>
          <a:prstGeom prst="rect">
            <a:avLst/>
          </a:prstGeom>
          <a:solidFill>
            <a:srgbClr val="F3F3F3"/>
          </a:solidFill>
        </p:spPr>
      </p:sp>
      <p:sp>
        <p:nvSpPr>
          <p:cNvPr name="TextBox 3" id="3"/>
          <p:cNvSpPr txBox="true"/>
          <p:nvPr/>
        </p:nvSpPr>
        <p:spPr>
          <a:xfrm rot="0">
            <a:off x="4232345" y="378039"/>
            <a:ext cx="9823310" cy="762000"/>
          </a:xfrm>
          <a:prstGeom prst="rect">
            <a:avLst/>
          </a:prstGeom>
        </p:spPr>
        <p:txBody>
          <a:bodyPr anchor="t" rtlCol="false" tIns="0" lIns="0" bIns="0" rIns="0">
            <a:spAutoFit/>
          </a:bodyPr>
          <a:lstStyle/>
          <a:p>
            <a:pPr algn="ctr">
              <a:lnSpc>
                <a:spcPts val="6000"/>
              </a:lnSpc>
            </a:pPr>
            <a:r>
              <a:rPr lang="en-US" sz="5000">
                <a:solidFill>
                  <a:srgbClr val="242423"/>
                </a:solidFill>
                <a:latin typeface="Heebo Bold"/>
              </a:rPr>
              <a:t>SPLIT X &amp; Y</a:t>
            </a:r>
          </a:p>
        </p:txBody>
      </p:sp>
      <p:sp>
        <p:nvSpPr>
          <p:cNvPr name="Freeform 4" id="4"/>
          <p:cNvSpPr/>
          <p:nvPr/>
        </p:nvSpPr>
        <p:spPr>
          <a:xfrm flipH="false" flipV="false" rot="0">
            <a:off x="5236375" y="2778964"/>
            <a:ext cx="8202005" cy="6479336"/>
          </a:xfrm>
          <a:custGeom>
            <a:avLst/>
            <a:gdLst/>
            <a:ahLst/>
            <a:cxnLst/>
            <a:rect r="r" b="b" t="t" l="l"/>
            <a:pathLst>
              <a:path h="6479336" w="8202005">
                <a:moveTo>
                  <a:pt x="0" y="0"/>
                </a:moveTo>
                <a:lnTo>
                  <a:pt x="8202006" y="0"/>
                </a:lnTo>
                <a:lnTo>
                  <a:pt x="8202006" y="6479336"/>
                </a:lnTo>
                <a:lnTo>
                  <a:pt x="0" y="6479336"/>
                </a:lnTo>
                <a:lnTo>
                  <a:pt x="0" y="0"/>
                </a:lnTo>
                <a:close/>
              </a:path>
            </a:pathLst>
          </a:custGeom>
          <a:blipFill>
            <a:blip r:embed="rId2"/>
            <a:stretch>
              <a:fillRect l="-4715" t="-478" r="0" b="0"/>
            </a:stretch>
          </a:blipFill>
        </p:spPr>
      </p:sp>
      <p:sp>
        <p:nvSpPr>
          <p:cNvPr name="TextBox 5" id="5"/>
          <p:cNvSpPr txBox="true"/>
          <p:nvPr/>
        </p:nvSpPr>
        <p:spPr>
          <a:xfrm rot="0">
            <a:off x="4232345" y="1073364"/>
            <a:ext cx="9823310" cy="563881"/>
          </a:xfrm>
          <a:prstGeom prst="rect">
            <a:avLst/>
          </a:prstGeom>
        </p:spPr>
        <p:txBody>
          <a:bodyPr anchor="t" rtlCol="false" tIns="0" lIns="0" bIns="0" rIns="0">
            <a:spAutoFit/>
          </a:bodyPr>
          <a:lstStyle/>
          <a:p>
            <a:pPr algn="ctr" marL="0" indent="0" lvl="0">
              <a:lnSpc>
                <a:spcPts val="4619"/>
              </a:lnSpc>
              <a:spcBef>
                <a:spcPct val="0"/>
              </a:spcBef>
            </a:pPr>
            <a:r>
              <a:rPr lang="en-US" sz="3299" spc="-32">
                <a:solidFill>
                  <a:srgbClr val="242423"/>
                </a:solidFill>
                <a:latin typeface="Heebo Regular"/>
              </a:rPr>
              <a:t>Splitting Features and Target Variable</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2015284"/>
          </a:xfrm>
          <a:prstGeom prst="rect">
            <a:avLst/>
          </a:prstGeom>
          <a:solidFill>
            <a:srgbClr val="F3F3F3"/>
          </a:solidFill>
        </p:spPr>
      </p:sp>
      <p:sp>
        <p:nvSpPr>
          <p:cNvPr name="Freeform 3" id="3"/>
          <p:cNvSpPr/>
          <p:nvPr/>
        </p:nvSpPr>
        <p:spPr>
          <a:xfrm flipH="false" flipV="false" rot="0">
            <a:off x="3331292" y="2831033"/>
            <a:ext cx="11625416" cy="6427267"/>
          </a:xfrm>
          <a:custGeom>
            <a:avLst/>
            <a:gdLst/>
            <a:ahLst/>
            <a:cxnLst/>
            <a:rect r="r" b="b" t="t" l="l"/>
            <a:pathLst>
              <a:path h="6427267" w="11625416">
                <a:moveTo>
                  <a:pt x="0" y="0"/>
                </a:moveTo>
                <a:lnTo>
                  <a:pt x="11625416" y="0"/>
                </a:lnTo>
                <a:lnTo>
                  <a:pt x="11625416" y="6427267"/>
                </a:lnTo>
                <a:lnTo>
                  <a:pt x="0" y="6427267"/>
                </a:lnTo>
                <a:lnTo>
                  <a:pt x="0" y="0"/>
                </a:lnTo>
                <a:close/>
              </a:path>
            </a:pathLst>
          </a:custGeom>
          <a:blipFill>
            <a:blip r:embed="rId2"/>
            <a:stretch>
              <a:fillRect l="0" t="0" r="0" b="0"/>
            </a:stretch>
          </a:blipFill>
        </p:spPr>
      </p:sp>
      <p:sp>
        <p:nvSpPr>
          <p:cNvPr name="TextBox 4" id="4"/>
          <p:cNvSpPr txBox="true"/>
          <p:nvPr/>
        </p:nvSpPr>
        <p:spPr>
          <a:xfrm rot="0">
            <a:off x="4232345" y="378039"/>
            <a:ext cx="9823310" cy="762000"/>
          </a:xfrm>
          <a:prstGeom prst="rect">
            <a:avLst/>
          </a:prstGeom>
        </p:spPr>
        <p:txBody>
          <a:bodyPr anchor="t" rtlCol="false" tIns="0" lIns="0" bIns="0" rIns="0">
            <a:spAutoFit/>
          </a:bodyPr>
          <a:lstStyle/>
          <a:p>
            <a:pPr algn="ctr">
              <a:lnSpc>
                <a:spcPts val="6000"/>
              </a:lnSpc>
            </a:pPr>
            <a:r>
              <a:rPr lang="en-US" sz="5000">
                <a:solidFill>
                  <a:srgbClr val="242423"/>
                </a:solidFill>
                <a:latin typeface="Heebo Bold"/>
              </a:rPr>
              <a:t>ENCODE CATEGORICAL</a:t>
            </a:r>
          </a:p>
        </p:txBody>
      </p:sp>
      <p:sp>
        <p:nvSpPr>
          <p:cNvPr name="TextBox 5" id="5"/>
          <p:cNvSpPr txBox="true"/>
          <p:nvPr/>
        </p:nvSpPr>
        <p:spPr>
          <a:xfrm rot="0">
            <a:off x="4232345" y="1073364"/>
            <a:ext cx="9823310" cy="563881"/>
          </a:xfrm>
          <a:prstGeom prst="rect">
            <a:avLst/>
          </a:prstGeom>
        </p:spPr>
        <p:txBody>
          <a:bodyPr anchor="t" rtlCol="false" tIns="0" lIns="0" bIns="0" rIns="0">
            <a:spAutoFit/>
          </a:bodyPr>
          <a:lstStyle/>
          <a:p>
            <a:pPr algn="ctr" marL="0" indent="0" lvl="0">
              <a:lnSpc>
                <a:spcPts val="4619"/>
              </a:lnSpc>
              <a:spcBef>
                <a:spcPct val="0"/>
              </a:spcBef>
            </a:pPr>
            <a:r>
              <a:rPr lang="en-US" sz="3299" spc="-32">
                <a:solidFill>
                  <a:srgbClr val="242423"/>
                </a:solidFill>
                <a:latin typeface="Heebo Regular"/>
              </a:rPr>
              <a:t>Encode categorical data with LabelEncoder</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2015284"/>
          </a:xfrm>
          <a:prstGeom prst="rect">
            <a:avLst/>
          </a:prstGeom>
          <a:solidFill>
            <a:srgbClr val="F3F3F3"/>
          </a:solidFill>
        </p:spPr>
      </p:sp>
      <p:sp>
        <p:nvSpPr>
          <p:cNvPr name="Freeform 3" id="3"/>
          <p:cNvSpPr/>
          <p:nvPr/>
        </p:nvSpPr>
        <p:spPr>
          <a:xfrm flipH="false" flipV="false" rot="0">
            <a:off x="1028700" y="4008977"/>
            <a:ext cx="7624047" cy="5539872"/>
          </a:xfrm>
          <a:custGeom>
            <a:avLst/>
            <a:gdLst/>
            <a:ahLst/>
            <a:cxnLst/>
            <a:rect r="r" b="b" t="t" l="l"/>
            <a:pathLst>
              <a:path h="5539872" w="7624047">
                <a:moveTo>
                  <a:pt x="0" y="0"/>
                </a:moveTo>
                <a:lnTo>
                  <a:pt x="7624047" y="0"/>
                </a:lnTo>
                <a:lnTo>
                  <a:pt x="7624047" y="5539872"/>
                </a:lnTo>
                <a:lnTo>
                  <a:pt x="0" y="5539872"/>
                </a:lnTo>
                <a:lnTo>
                  <a:pt x="0" y="0"/>
                </a:lnTo>
                <a:close/>
              </a:path>
            </a:pathLst>
          </a:custGeom>
          <a:blipFill>
            <a:blip r:embed="rId2"/>
            <a:stretch>
              <a:fillRect l="0" t="0" r="0" b="0"/>
            </a:stretch>
          </a:blipFill>
        </p:spPr>
      </p:sp>
      <p:sp>
        <p:nvSpPr>
          <p:cNvPr name="Freeform 4" id="4"/>
          <p:cNvSpPr/>
          <p:nvPr/>
        </p:nvSpPr>
        <p:spPr>
          <a:xfrm flipH="false" flipV="false" rot="0">
            <a:off x="9635253" y="4008977"/>
            <a:ext cx="7624047" cy="5539872"/>
          </a:xfrm>
          <a:custGeom>
            <a:avLst/>
            <a:gdLst/>
            <a:ahLst/>
            <a:cxnLst/>
            <a:rect r="r" b="b" t="t" l="l"/>
            <a:pathLst>
              <a:path h="5539872" w="7624047">
                <a:moveTo>
                  <a:pt x="0" y="0"/>
                </a:moveTo>
                <a:lnTo>
                  <a:pt x="7624047" y="0"/>
                </a:lnTo>
                <a:lnTo>
                  <a:pt x="7624047" y="5539872"/>
                </a:lnTo>
                <a:lnTo>
                  <a:pt x="0" y="5539872"/>
                </a:lnTo>
                <a:lnTo>
                  <a:pt x="0" y="0"/>
                </a:lnTo>
                <a:close/>
              </a:path>
            </a:pathLst>
          </a:custGeom>
          <a:blipFill>
            <a:blip r:embed="rId3"/>
            <a:stretch>
              <a:fillRect l="0" t="0" r="0" b="0"/>
            </a:stretch>
          </a:blipFill>
        </p:spPr>
      </p:sp>
      <p:sp>
        <p:nvSpPr>
          <p:cNvPr name="Freeform 5" id="5"/>
          <p:cNvSpPr/>
          <p:nvPr/>
        </p:nvSpPr>
        <p:spPr>
          <a:xfrm flipH="false" flipV="false" rot="0">
            <a:off x="5853921" y="2290327"/>
            <a:ext cx="6580157" cy="1632925"/>
          </a:xfrm>
          <a:custGeom>
            <a:avLst/>
            <a:gdLst/>
            <a:ahLst/>
            <a:cxnLst/>
            <a:rect r="r" b="b" t="t" l="l"/>
            <a:pathLst>
              <a:path h="1632925" w="6580157">
                <a:moveTo>
                  <a:pt x="0" y="0"/>
                </a:moveTo>
                <a:lnTo>
                  <a:pt x="6580158" y="0"/>
                </a:lnTo>
                <a:lnTo>
                  <a:pt x="6580158" y="1632925"/>
                </a:lnTo>
                <a:lnTo>
                  <a:pt x="0" y="1632925"/>
                </a:lnTo>
                <a:lnTo>
                  <a:pt x="0" y="0"/>
                </a:lnTo>
                <a:close/>
              </a:path>
            </a:pathLst>
          </a:custGeom>
          <a:blipFill>
            <a:blip r:embed="rId4"/>
            <a:stretch>
              <a:fillRect l="0" t="-15" r="-25326" b="-74560"/>
            </a:stretch>
          </a:blipFill>
        </p:spPr>
      </p:sp>
      <p:sp>
        <p:nvSpPr>
          <p:cNvPr name="TextBox 6" id="6"/>
          <p:cNvSpPr txBox="true"/>
          <p:nvPr/>
        </p:nvSpPr>
        <p:spPr>
          <a:xfrm rot="0">
            <a:off x="4232345" y="378039"/>
            <a:ext cx="9823310" cy="762000"/>
          </a:xfrm>
          <a:prstGeom prst="rect">
            <a:avLst/>
          </a:prstGeom>
        </p:spPr>
        <p:txBody>
          <a:bodyPr anchor="t" rtlCol="false" tIns="0" lIns="0" bIns="0" rIns="0">
            <a:spAutoFit/>
          </a:bodyPr>
          <a:lstStyle/>
          <a:p>
            <a:pPr algn="ctr">
              <a:lnSpc>
                <a:spcPts val="6000"/>
              </a:lnSpc>
            </a:pPr>
            <a:r>
              <a:rPr lang="en-US" sz="5000">
                <a:solidFill>
                  <a:srgbClr val="242423"/>
                </a:solidFill>
                <a:latin typeface="Heebo Bold"/>
              </a:rPr>
              <a:t>OVERSAMPLING</a:t>
            </a:r>
          </a:p>
        </p:txBody>
      </p:sp>
      <p:sp>
        <p:nvSpPr>
          <p:cNvPr name="TextBox 7" id="7"/>
          <p:cNvSpPr txBox="true"/>
          <p:nvPr/>
        </p:nvSpPr>
        <p:spPr>
          <a:xfrm rot="0">
            <a:off x="4232345" y="1073364"/>
            <a:ext cx="9823310" cy="563881"/>
          </a:xfrm>
          <a:prstGeom prst="rect">
            <a:avLst/>
          </a:prstGeom>
        </p:spPr>
        <p:txBody>
          <a:bodyPr anchor="t" rtlCol="false" tIns="0" lIns="0" bIns="0" rIns="0">
            <a:spAutoFit/>
          </a:bodyPr>
          <a:lstStyle/>
          <a:p>
            <a:pPr algn="ctr" marL="0" indent="0" lvl="0">
              <a:lnSpc>
                <a:spcPts val="4619"/>
              </a:lnSpc>
              <a:spcBef>
                <a:spcPct val="0"/>
              </a:spcBef>
            </a:pPr>
            <a:r>
              <a:rPr lang="en-US" sz="3299" spc="-32">
                <a:solidFill>
                  <a:srgbClr val="242423"/>
                </a:solidFill>
                <a:latin typeface="Heebo Regular"/>
              </a:rPr>
              <a:t>Oversampling minority data with SMOTE</a:t>
            </a:r>
          </a:p>
        </p:txBody>
      </p:sp>
      <p:sp>
        <p:nvSpPr>
          <p:cNvPr name="TextBox 8" id="8"/>
          <p:cNvSpPr txBox="true"/>
          <p:nvPr/>
        </p:nvSpPr>
        <p:spPr>
          <a:xfrm rot="0">
            <a:off x="3963460" y="9648862"/>
            <a:ext cx="2630812" cy="504826"/>
          </a:xfrm>
          <a:prstGeom prst="rect">
            <a:avLst/>
          </a:prstGeom>
        </p:spPr>
        <p:txBody>
          <a:bodyPr anchor="t" rtlCol="false" tIns="0" lIns="0" bIns="0" rIns="0">
            <a:spAutoFit/>
          </a:bodyPr>
          <a:lstStyle/>
          <a:p>
            <a:pPr algn="ctr" marL="0" indent="0" lvl="0">
              <a:lnSpc>
                <a:spcPts val="4199"/>
              </a:lnSpc>
              <a:spcBef>
                <a:spcPct val="0"/>
              </a:spcBef>
            </a:pPr>
            <a:r>
              <a:rPr lang="en-US" sz="2999" spc="-29">
                <a:solidFill>
                  <a:srgbClr val="242423"/>
                </a:solidFill>
                <a:latin typeface="Heebo Regular"/>
              </a:rPr>
              <a:t>Before</a:t>
            </a:r>
          </a:p>
        </p:txBody>
      </p:sp>
      <p:sp>
        <p:nvSpPr>
          <p:cNvPr name="TextBox 9" id="9"/>
          <p:cNvSpPr txBox="true"/>
          <p:nvPr/>
        </p:nvSpPr>
        <p:spPr>
          <a:xfrm rot="0">
            <a:off x="12740249" y="9648862"/>
            <a:ext cx="2630812" cy="504826"/>
          </a:xfrm>
          <a:prstGeom prst="rect">
            <a:avLst/>
          </a:prstGeom>
        </p:spPr>
        <p:txBody>
          <a:bodyPr anchor="t" rtlCol="false" tIns="0" lIns="0" bIns="0" rIns="0">
            <a:spAutoFit/>
          </a:bodyPr>
          <a:lstStyle/>
          <a:p>
            <a:pPr algn="ctr" marL="0" indent="0" lvl="0">
              <a:lnSpc>
                <a:spcPts val="4199"/>
              </a:lnSpc>
              <a:spcBef>
                <a:spcPct val="0"/>
              </a:spcBef>
            </a:pPr>
            <a:r>
              <a:rPr lang="en-US" sz="2999" spc="-29">
                <a:solidFill>
                  <a:srgbClr val="242423"/>
                </a:solidFill>
                <a:latin typeface="Heebo Regular"/>
              </a:rPr>
              <a:t>After</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2015284"/>
          </a:xfrm>
          <a:prstGeom prst="rect">
            <a:avLst/>
          </a:prstGeom>
          <a:solidFill>
            <a:srgbClr val="F3F3F3"/>
          </a:solidFill>
        </p:spPr>
      </p:sp>
      <p:sp>
        <p:nvSpPr>
          <p:cNvPr name="Freeform 3" id="3"/>
          <p:cNvSpPr/>
          <p:nvPr/>
        </p:nvSpPr>
        <p:spPr>
          <a:xfrm flipH="false" flipV="false" rot="0">
            <a:off x="663172" y="5143500"/>
            <a:ext cx="16961656" cy="1424963"/>
          </a:xfrm>
          <a:custGeom>
            <a:avLst/>
            <a:gdLst/>
            <a:ahLst/>
            <a:cxnLst/>
            <a:rect r="r" b="b" t="t" l="l"/>
            <a:pathLst>
              <a:path h="1424963" w="16961656">
                <a:moveTo>
                  <a:pt x="0" y="0"/>
                </a:moveTo>
                <a:lnTo>
                  <a:pt x="16961656" y="0"/>
                </a:lnTo>
                <a:lnTo>
                  <a:pt x="16961656" y="1424963"/>
                </a:lnTo>
                <a:lnTo>
                  <a:pt x="0" y="1424963"/>
                </a:lnTo>
                <a:lnTo>
                  <a:pt x="0" y="0"/>
                </a:lnTo>
                <a:close/>
              </a:path>
            </a:pathLst>
          </a:custGeom>
          <a:blipFill>
            <a:blip r:embed="rId2"/>
            <a:stretch>
              <a:fillRect l="0" t="0" r="0" b="0"/>
            </a:stretch>
          </a:blipFill>
        </p:spPr>
      </p:sp>
      <p:sp>
        <p:nvSpPr>
          <p:cNvPr name="TextBox 4" id="4"/>
          <p:cNvSpPr txBox="true"/>
          <p:nvPr/>
        </p:nvSpPr>
        <p:spPr>
          <a:xfrm rot="0">
            <a:off x="4232345" y="378039"/>
            <a:ext cx="9823310" cy="762000"/>
          </a:xfrm>
          <a:prstGeom prst="rect">
            <a:avLst/>
          </a:prstGeom>
        </p:spPr>
        <p:txBody>
          <a:bodyPr anchor="t" rtlCol="false" tIns="0" lIns="0" bIns="0" rIns="0">
            <a:spAutoFit/>
          </a:bodyPr>
          <a:lstStyle/>
          <a:p>
            <a:pPr algn="ctr">
              <a:lnSpc>
                <a:spcPts val="6000"/>
              </a:lnSpc>
            </a:pPr>
            <a:r>
              <a:rPr lang="en-US" sz="5000">
                <a:solidFill>
                  <a:srgbClr val="242423"/>
                </a:solidFill>
                <a:latin typeface="Heebo Bold"/>
              </a:rPr>
              <a:t>SPLIT TRAIN TEST</a:t>
            </a:r>
          </a:p>
        </p:txBody>
      </p:sp>
      <p:sp>
        <p:nvSpPr>
          <p:cNvPr name="TextBox 5" id="5"/>
          <p:cNvSpPr txBox="true"/>
          <p:nvPr/>
        </p:nvSpPr>
        <p:spPr>
          <a:xfrm rot="0">
            <a:off x="4232345" y="1073364"/>
            <a:ext cx="9823310" cy="563881"/>
          </a:xfrm>
          <a:prstGeom prst="rect">
            <a:avLst/>
          </a:prstGeom>
        </p:spPr>
        <p:txBody>
          <a:bodyPr anchor="t" rtlCol="false" tIns="0" lIns="0" bIns="0" rIns="0">
            <a:spAutoFit/>
          </a:bodyPr>
          <a:lstStyle/>
          <a:p>
            <a:pPr algn="ctr" marL="0" indent="0" lvl="0">
              <a:lnSpc>
                <a:spcPts val="4619"/>
              </a:lnSpc>
              <a:spcBef>
                <a:spcPct val="0"/>
              </a:spcBef>
            </a:pPr>
            <a:r>
              <a:rPr lang="en-US" sz="3299" spc="-32">
                <a:solidFill>
                  <a:srgbClr val="242423"/>
                </a:solidFill>
                <a:latin typeface="Heebo Regular"/>
              </a:rPr>
              <a:t>Split data to train and test</a:t>
            </a:r>
          </a:p>
        </p:txBody>
      </p:sp>
      <p:sp>
        <p:nvSpPr>
          <p:cNvPr name="TextBox 6" id="6"/>
          <p:cNvSpPr txBox="true"/>
          <p:nvPr/>
        </p:nvSpPr>
        <p:spPr>
          <a:xfrm rot="0">
            <a:off x="5870496" y="4086988"/>
            <a:ext cx="6547009" cy="712470"/>
          </a:xfrm>
          <a:prstGeom prst="rect">
            <a:avLst/>
          </a:prstGeom>
        </p:spPr>
        <p:txBody>
          <a:bodyPr anchor="t" rtlCol="false" tIns="0" lIns="0" bIns="0" rIns="0">
            <a:spAutoFit/>
          </a:bodyPr>
          <a:lstStyle/>
          <a:p>
            <a:pPr algn="ctr" marL="0" indent="0" lvl="0">
              <a:lnSpc>
                <a:spcPts val="5880"/>
              </a:lnSpc>
              <a:spcBef>
                <a:spcPct val="0"/>
              </a:spcBef>
            </a:pPr>
            <a:r>
              <a:rPr lang="en-US" sz="4200" spc="-42">
                <a:solidFill>
                  <a:srgbClr val="242423"/>
                </a:solidFill>
                <a:latin typeface="Heebo Regular"/>
              </a:rPr>
              <a:t>Ratio 80:20</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2015284"/>
          </a:xfrm>
          <a:prstGeom prst="rect">
            <a:avLst/>
          </a:prstGeom>
          <a:solidFill>
            <a:srgbClr val="F3F3F3"/>
          </a:solidFill>
        </p:spPr>
      </p:sp>
      <p:sp>
        <p:nvSpPr>
          <p:cNvPr name="Freeform 3" id="3"/>
          <p:cNvSpPr/>
          <p:nvPr/>
        </p:nvSpPr>
        <p:spPr>
          <a:xfrm flipH="false" flipV="false" rot="0">
            <a:off x="4608877" y="2765452"/>
            <a:ext cx="9070245" cy="6492848"/>
          </a:xfrm>
          <a:custGeom>
            <a:avLst/>
            <a:gdLst/>
            <a:ahLst/>
            <a:cxnLst/>
            <a:rect r="r" b="b" t="t" l="l"/>
            <a:pathLst>
              <a:path h="6492848" w="9070245">
                <a:moveTo>
                  <a:pt x="0" y="0"/>
                </a:moveTo>
                <a:lnTo>
                  <a:pt x="9070246" y="0"/>
                </a:lnTo>
                <a:lnTo>
                  <a:pt x="9070246" y="6492848"/>
                </a:lnTo>
                <a:lnTo>
                  <a:pt x="0" y="6492848"/>
                </a:lnTo>
                <a:lnTo>
                  <a:pt x="0" y="0"/>
                </a:lnTo>
                <a:close/>
              </a:path>
            </a:pathLst>
          </a:custGeom>
          <a:blipFill>
            <a:blip r:embed="rId2"/>
            <a:stretch>
              <a:fillRect l="0" t="0" r="0" b="0"/>
            </a:stretch>
          </a:blipFill>
        </p:spPr>
      </p:sp>
      <p:sp>
        <p:nvSpPr>
          <p:cNvPr name="TextBox 4" id="4"/>
          <p:cNvSpPr txBox="true"/>
          <p:nvPr/>
        </p:nvSpPr>
        <p:spPr>
          <a:xfrm rot="0">
            <a:off x="4232345" y="378039"/>
            <a:ext cx="9823310" cy="762000"/>
          </a:xfrm>
          <a:prstGeom prst="rect">
            <a:avLst/>
          </a:prstGeom>
        </p:spPr>
        <p:txBody>
          <a:bodyPr anchor="t" rtlCol="false" tIns="0" lIns="0" bIns="0" rIns="0">
            <a:spAutoFit/>
          </a:bodyPr>
          <a:lstStyle/>
          <a:p>
            <a:pPr algn="ctr">
              <a:lnSpc>
                <a:spcPts val="6000"/>
              </a:lnSpc>
            </a:pPr>
            <a:r>
              <a:rPr lang="en-US" sz="5000">
                <a:solidFill>
                  <a:srgbClr val="242423"/>
                </a:solidFill>
                <a:latin typeface="Heebo Bold"/>
              </a:rPr>
              <a:t>NORMALIZE DATA</a:t>
            </a:r>
          </a:p>
        </p:txBody>
      </p:sp>
      <p:sp>
        <p:nvSpPr>
          <p:cNvPr name="TextBox 5" id="5"/>
          <p:cNvSpPr txBox="true"/>
          <p:nvPr/>
        </p:nvSpPr>
        <p:spPr>
          <a:xfrm rot="0">
            <a:off x="4232345" y="1073364"/>
            <a:ext cx="9823310" cy="563881"/>
          </a:xfrm>
          <a:prstGeom prst="rect">
            <a:avLst/>
          </a:prstGeom>
        </p:spPr>
        <p:txBody>
          <a:bodyPr anchor="t" rtlCol="false" tIns="0" lIns="0" bIns="0" rIns="0">
            <a:spAutoFit/>
          </a:bodyPr>
          <a:lstStyle/>
          <a:p>
            <a:pPr algn="ctr" marL="0" indent="0" lvl="0">
              <a:lnSpc>
                <a:spcPts val="4619"/>
              </a:lnSpc>
              <a:spcBef>
                <a:spcPct val="0"/>
              </a:spcBef>
            </a:pPr>
            <a:r>
              <a:rPr lang="en-US" sz="3299" spc="-32">
                <a:solidFill>
                  <a:srgbClr val="242423"/>
                </a:solidFill>
                <a:latin typeface="Heebo Regular"/>
              </a:rPr>
              <a:t>Normalize data with MinMaxScaler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809558">
            <a:off x="11413805" y="2511472"/>
            <a:ext cx="2034287" cy="2102749"/>
          </a:xfrm>
          <a:custGeom>
            <a:avLst/>
            <a:gdLst/>
            <a:ahLst/>
            <a:cxnLst/>
            <a:rect r="r" b="b" t="t" l="l"/>
            <a:pathLst>
              <a:path h="2102749" w="2034287">
                <a:moveTo>
                  <a:pt x="0" y="0"/>
                </a:moveTo>
                <a:lnTo>
                  <a:pt x="2034287" y="0"/>
                </a:lnTo>
                <a:lnTo>
                  <a:pt x="2034287" y="2102749"/>
                </a:lnTo>
                <a:lnTo>
                  <a:pt x="0" y="2102749"/>
                </a:lnTo>
                <a:lnTo>
                  <a:pt x="0" y="0"/>
                </a:lnTo>
                <a:close/>
              </a:path>
            </a:pathLst>
          </a:custGeom>
          <a:blipFill>
            <a:blip r:embed="rId2"/>
            <a:stretch>
              <a:fillRect l="0" t="0" r="0" b="0"/>
            </a:stretch>
          </a:blipFill>
        </p:spPr>
      </p:sp>
      <p:grpSp>
        <p:nvGrpSpPr>
          <p:cNvPr name="Group 3" id="3"/>
          <p:cNvGrpSpPr/>
          <p:nvPr/>
        </p:nvGrpSpPr>
        <p:grpSpPr>
          <a:xfrm rot="0">
            <a:off x="4394360" y="3629521"/>
            <a:ext cx="9499280" cy="3027957"/>
            <a:chOff x="0" y="0"/>
            <a:chExt cx="12665707" cy="4037276"/>
          </a:xfrm>
        </p:grpSpPr>
        <p:sp>
          <p:nvSpPr>
            <p:cNvPr name="AutoShape 4" id="4"/>
            <p:cNvSpPr/>
            <p:nvPr/>
          </p:nvSpPr>
          <p:spPr>
            <a:xfrm rot="0">
              <a:off x="0" y="0"/>
              <a:ext cx="12665707" cy="4037276"/>
            </a:xfrm>
            <a:prstGeom prst="rect">
              <a:avLst/>
            </a:prstGeom>
            <a:solidFill>
              <a:srgbClr val="F3F3F3"/>
            </a:solidFill>
          </p:spPr>
        </p:sp>
        <p:sp>
          <p:nvSpPr>
            <p:cNvPr name="TextBox 5" id="5"/>
            <p:cNvSpPr txBox="true"/>
            <p:nvPr/>
          </p:nvSpPr>
          <p:spPr>
            <a:xfrm rot="0">
              <a:off x="1246003" y="1288388"/>
              <a:ext cx="10173701" cy="1460500"/>
            </a:xfrm>
            <a:prstGeom prst="rect">
              <a:avLst/>
            </a:prstGeom>
          </p:spPr>
          <p:txBody>
            <a:bodyPr anchor="t" rtlCol="false" tIns="0" lIns="0" bIns="0" rIns="0">
              <a:spAutoFit/>
            </a:bodyPr>
            <a:lstStyle/>
            <a:p>
              <a:pPr algn="ctr">
                <a:lnSpc>
                  <a:spcPts val="8640"/>
                </a:lnSpc>
              </a:pPr>
              <a:r>
                <a:rPr lang="en-US" sz="7200">
                  <a:solidFill>
                    <a:srgbClr val="242423"/>
                  </a:solidFill>
                  <a:latin typeface="Heebo Bold Bold"/>
                </a:rPr>
                <a:t>ABSTRACT</a:t>
              </a:r>
            </a:p>
          </p:txBody>
        </p:sp>
      </p:grpSp>
      <p:sp>
        <p:nvSpPr>
          <p:cNvPr name="Freeform 6" id="6"/>
          <p:cNvSpPr/>
          <p:nvPr/>
        </p:nvSpPr>
        <p:spPr>
          <a:xfrm flipH="false" flipV="false" rot="0">
            <a:off x="-5880423" y="5143500"/>
            <a:ext cx="7313654" cy="6215399"/>
          </a:xfrm>
          <a:custGeom>
            <a:avLst/>
            <a:gdLst/>
            <a:ahLst/>
            <a:cxnLst/>
            <a:rect r="r" b="b" t="t" l="l"/>
            <a:pathLst>
              <a:path h="6215399" w="7313654">
                <a:moveTo>
                  <a:pt x="0" y="0"/>
                </a:moveTo>
                <a:lnTo>
                  <a:pt x="7313654" y="0"/>
                </a:lnTo>
                <a:lnTo>
                  <a:pt x="7313654" y="6215399"/>
                </a:lnTo>
                <a:lnTo>
                  <a:pt x="0" y="6215399"/>
                </a:lnTo>
                <a:lnTo>
                  <a:pt x="0" y="0"/>
                </a:lnTo>
                <a:close/>
              </a:path>
            </a:pathLst>
          </a:custGeom>
          <a:blipFill>
            <a:blip r:embed="rId3"/>
            <a:stretch>
              <a:fillRect l="0" t="0" r="0" b="0"/>
            </a:stretch>
          </a:blipFill>
        </p:spPr>
      </p:sp>
      <p:sp>
        <p:nvSpPr>
          <p:cNvPr name="Freeform 7" id="7"/>
          <p:cNvSpPr/>
          <p:nvPr/>
        </p:nvSpPr>
        <p:spPr>
          <a:xfrm flipH="false" flipV="false" rot="0">
            <a:off x="13025352" y="7969396"/>
            <a:ext cx="3577023" cy="2577807"/>
          </a:xfrm>
          <a:custGeom>
            <a:avLst/>
            <a:gdLst/>
            <a:ahLst/>
            <a:cxnLst/>
            <a:rect r="r" b="b" t="t" l="l"/>
            <a:pathLst>
              <a:path h="2577807" w="3577023">
                <a:moveTo>
                  <a:pt x="0" y="0"/>
                </a:moveTo>
                <a:lnTo>
                  <a:pt x="3577022" y="0"/>
                </a:lnTo>
                <a:lnTo>
                  <a:pt x="3577022" y="2577808"/>
                </a:lnTo>
                <a:lnTo>
                  <a:pt x="0" y="2577808"/>
                </a:lnTo>
                <a:lnTo>
                  <a:pt x="0" y="0"/>
                </a:lnTo>
                <a:close/>
              </a:path>
            </a:pathLst>
          </a:custGeom>
          <a:blipFill>
            <a:blip r:embed="rId4"/>
            <a:stretch>
              <a:fillRect l="0" t="0" r="0" b="0"/>
            </a:stretch>
          </a:blipFill>
        </p:spPr>
      </p:sp>
      <p:sp>
        <p:nvSpPr>
          <p:cNvPr name="Freeform 8" id="8"/>
          <p:cNvSpPr/>
          <p:nvPr/>
        </p:nvSpPr>
        <p:spPr>
          <a:xfrm flipH="false" flipV="false" rot="0">
            <a:off x="6533359" y="9564527"/>
            <a:ext cx="2288461" cy="2205888"/>
          </a:xfrm>
          <a:custGeom>
            <a:avLst/>
            <a:gdLst/>
            <a:ahLst/>
            <a:cxnLst/>
            <a:rect r="r" b="b" t="t" l="l"/>
            <a:pathLst>
              <a:path h="2205888" w="2288461">
                <a:moveTo>
                  <a:pt x="0" y="0"/>
                </a:moveTo>
                <a:lnTo>
                  <a:pt x="2288461" y="0"/>
                </a:lnTo>
                <a:lnTo>
                  <a:pt x="2288461" y="2205887"/>
                </a:lnTo>
                <a:lnTo>
                  <a:pt x="0" y="2205887"/>
                </a:lnTo>
                <a:lnTo>
                  <a:pt x="0" y="0"/>
                </a:lnTo>
                <a:close/>
              </a:path>
            </a:pathLst>
          </a:custGeom>
          <a:blipFill>
            <a:blip r:embed="rId5"/>
            <a:stretch>
              <a:fillRect l="0" t="0" r="0" b="0"/>
            </a:stretch>
          </a:blipFill>
        </p:spPr>
      </p:sp>
      <p:sp>
        <p:nvSpPr>
          <p:cNvPr name="Freeform 9" id="9"/>
          <p:cNvSpPr/>
          <p:nvPr/>
        </p:nvSpPr>
        <p:spPr>
          <a:xfrm flipH="false" flipV="false" rot="0">
            <a:off x="3317231" y="-1053572"/>
            <a:ext cx="2360763" cy="2735708"/>
          </a:xfrm>
          <a:custGeom>
            <a:avLst/>
            <a:gdLst/>
            <a:ahLst/>
            <a:cxnLst/>
            <a:rect r="r" b="b" t="t" l="l"/>
            <a:pathLst>
              <a:path h="2735708" w="2360763">
                <a:moveTo>
                  <a:pt x="0" y="0"/>
                </a:moveTo>
                <a:lnTo>
                  <a:pt x="2360764" y="0"/>
                </a:lnTo>
                <a:lnTo>
                  <a:pt x="2360764" y="2735708"/>
                </a:lnTo>
                <a:lnTo>
                  <a:pt x="0" y="2735708"/>
                </a:lnTo>
                <a:lnTo>
                  <a:pt x="0" y="0"/>
                </a:lnTo>
                <a:close/>
              </a:path>
            </a:pathLst>
          </a:custGeom>
          <a:blipFill>
            <a:blip r:embed="rId6"/>
            <a:stretch>
              <a:fillRect l="0" t="0" r="0" b="0"/>
            </a:stretch>
          </a:blipFill>
        </p:spPr>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405547" y="793500"/>
            <a:ext cx="4104487" cy="4008288"/>
          </a:xfrm>
          <a:custGeom>
            <a:avLst/>
            <a:gdLst/>
            <a:ahLst/>
            <a:cxnLst/>
            <a:rect r="r" b="b" t="t" l="l"/>
            <a:pathLst>
              <a:path h="4008288" w="4104487">
                <a:moveTo>
                  <a:pt x="0" y="0"/>
                </a:moveTo>
                <a:lnTo>
                  <a:pt x="4104486" y="0"/>
                </a:lnTo>
                <a:lnTo>
                  <a:pt x="4104486" y="4008288"/>
                </a:lnTo>
                <a:lnTo>
                  <a:pt x="0" y="4008288"/>
                </a:lnTo>
                <a:lnTo>
                  <a:pt x="0" y="0"/>
                </a:lnTo>
                <a:close/>
              </a:path>
            </a:pathLst>
          </a:custGeom>
          <a:blipFill>
            <a:blip r:embed="rId2"/>
            <a:stretch>
              <a:fillRect l="0" t="0" r="0" b="0"/>
            </a:stretch>
          </a:blipFill>
        </p:spPr>
      </p:sp>
      <p:sp>
        <p:nvSpPr>
          <p:cNvPr name="Freeform 3" id="3"/>
          <p:cNvSpPr/>
          <p:nvPr/>
        </p:nvSpPr>
        <p:spPr>
          <a:xfrm flipH="false" flipV="false" rot="-378984">
            <a:off x="14205760" y="4538257"/>
            <a:ext cx="3857848" cy="2065405"/>
          </a:xfrm>
          <a:custGeom>
            <a:avLst/>
            <a:gdLst/>
            <a:ahLst/>
            <a:cxnLst/>
            <a:rect r="r" b="b" t="t" l="l"/>
            <a:pathLst>
              <a:path h="2065405" w="3857848">
                <a:moveTo>
                  <a:pt x="0" y="0"/>
                </a:moveTo>
                <a:lnTo>
                  <a:pt x="3857848" y="0"/>
                </a:lnTo>
                <a:lnTo>
                  <a:pt x="3857848" y="2065405"/>
                </a:lnTo>
                <a:lnTo>
                  <a:pt x="0" y="2065405"/>
                </a:lnTo>
                <a:lnTo>
                  <a:pt x="0" y="0"/>
                </a:lnTo>
                <a:close/>
              </a:path>
            </a:pathLst>
          </a:custGeom>
          <a:blipFill>
            <a:blip r:embed="rId3"/>
            <a:stretch>
              <a:fillRect l="0" t="0" r="0" b="0"/>
            </a:stretch>
          </a:blipFill>
        </p:spPr>
      </p:sp>
      <p:sp>
        <p:nvSpPr>
          <p:cNvPr name="Freeform 4" id="4"/>
          <p:cNvSpPr/>
          <p:nvPr/>
        </p:nvSpPr>
        <p:spPr>
          <a:xfrm flipH="false" flipV="false" rot="0">
            <a:off x="11659450" y="-504639"/>
            <a:ext cx="1951748" cy="1881324"/>
          </a:xfrm>
          <a:custGeom>
            <a:avLst/>
            <a:gdLst/>
            <a:ahLst/>
            <a:cxnLst/>
            <a:rect r="r" b="b" t="t" l="l"/>
            <a:pathLst>
              <a:path h="1881324" w="1951748">
                <a:moveTo>
                  <a:pt x="0" y="0"/>
                </a:moveTo>
                <a:lnTo>
                  <a:pt x="1951748" y="0"/>
                </a:lnTo>
                <a:lnTo>
                  <a:pt x="1951748" y="1881323"/>
                </a:lnTo>
                <a:lnTo>
                  <a:pt x="0" y="1881323"/>
                </a:lnTo>
                <a:lnTo>
                  <a:pt x="0" y="0"/>
                </a:lnTo>
                <a:close/>
              </a:path>
            </a:pathLst>
          </a:custGeom>
          <a:blipFill>
            <a:blip r:embed="rId4"/>
            <a:stretch>
              <a:fillRect l="0" t="0" r="0" b="0"/>
            </a:stretch>
          </a:blipFill>
        </p:spPr>
      </p:sp>
      <p:sp>
        <p:nvSpPr>
          <p:cNvPr name="Freeform 5" id="5"/>
          <p:cNvSpPr/>
          <p:nvPr/>
        </p:nvSpPr>
        <p:spPr>
          <a:xfrm flipH="false" flipV="false" rot="0">
            <a:off x="17215871" y="925496"/>
            <a:ext cx="2382009" cy="2462173"/>
          </a:xfrm>
          <a:custGeom>
            <a:avLst/>
            <a:gdLst/>
            <a:ahLst/>
            <a:cxnLst/>
            <a:rect r="r" b="b" t="t" l="l"/>
            <a:pathLst>
              <a:path h="2462173" w="2382009">
                <a:moveTo>
                  <a:pt x="0" y="0"/>
                </a:moveTo>
                <a:lnTo>
                  <a:pt x="2382009" y="0"/>
                </a:lnTo>
                <a:lnTo>
                  <a:pt x="2382009" y="2462173"/>
                </a:lnTo>
                <a:lnTo>
                  <a:pt x="0" y="2462173"/>
                </a:lnTo>
                <a:lnTo>
                  <a:pt x="0" y="0"/>
                </a:lnTo>
                <a:close/>
              </a:path>
            </a:pathLst>
          </a:custGeom>
          <a:blipFill>
            <a:blip r:embed="rId5"/>
            <a:stretch>
              <a:fillRect l="0" t="0" r="0" b="0"/>
            </a:stretch>
          </a:blipFill>
        </p:spPr>
      </p:sp>
      <p:grpSp>
        <p:nvGrpSpPr>
          <p:cNvPr name="Group 6" id="6"/>
          <p:cNvGrpSpPr/>
          <p:nvPr/>
        </p:nvGrpSpPr>
        <p:grpSpPr>
          <a:xfrm rot="0">
            <a:off x="1028700" y="4822846"/>
            <a:ext cx="10035818" cy="4276725"/>
            <a:chOff x="0" y="0"/>
            <a:chExt cx="13381090" cy="5702300"/>
          </a:xfrm>
        </p:grpSpPr>
        <p:sp>
          <p:nvSpPr>
            <p:cNvPr name="TextBox 7" id="7"/>
            <p:cNvSpPr txBox="true"/>
            <p:nvPr/>
          </p:nvSpPr>
          <p:spPr>
            <a:xfrm rot="0">
              <a:off x="0" y="9525"/>
              <a:ext cx="13381090" cy="1349375"/>
            </a:xfrm>
            <a:prstGeom prst="rect">
              <a:avLst/>
            </a:prstGeom>
          </p:spPr>
          <p:txBody>
            <a:bodyPr anchor="t" rtlCol="false" tIns="0" lIns="0" bIns="0" rIns="0">
              <a:spAutoFit/>
            </a:bodyPr>
            <a:lstStyle/>
            <a:p>
              <a:pPr>
                <a:lnSpc>
                  <a:spcPts val="8039"/>
                </a:lnSpc>
              </a:pPr>
              <a:r>
                <a:rPr lang="en-US" sz="6699">
                  <a:solidFill>
                    <a:srgbClr val="242423"/>
                  </a:solidFill>
                  <a:latin typeface="Heebo Bold Bold"/>
                </a:rPr>
                <a:t>MODELLING</a:t>
              </a:r>
            </a:p>
          </p:txBody>
        </p:sp>
        <p:sp>
          <p:nvSpPr>
            <p:cNvPr name="TextBox 8" id="8"/>
            <p:cNvSpPr txBox="true"/>
            <p:nvPr/>
          </p:nvSpPr>
          <p:spPr>
            <a:xfrm rot="0">
              <a:off x="0" y="1358900"/>
              <a:ext cx="13381090" cy="4343400"/>
            </a:xfrm>
            <a:prstGeom prst="rect">
              <a:avLst/>
            </a:prstGeom>
          </p:spPr>
          <p:txBody>
            <a:bodyPr anchor="t" rtlCol="false" tIns="0" lIns="0" bIns="0" rIns="0">
              <a:spAutoFit/>
            </a:bodyPr>
            <a:lstStyle/>
            <a:p>
              <a:pPr>
                <a:lnSpc>
                  <a:spcPts val="4320"/>
                </a:lnSpc>
              </a:pPr>
              <a:r>
                <a:rPr lang="en-US" sz="3600">
                  <a:solidFill>
                    <a:srgbClr val="242423"/>
                  </a:solidFill>
                  <a:latin typeface="Heebo Regular"/>
                </a:rPr>
                <a:t>In this study there are </a:t>
              </a:r>
              <a:r>
                <a:rPr lang="en-US" sz="3600">
                  <a:solidFill>
                    <a:srgbClr val="242423"/>
                  </a:solidFill>
                  <a:latin typeface="Heebo Regular Bold"/>
                </a:rPr>
                <a:t>4 machine learning algorithms</a:t>
              </a:r>
              <a:r>
                <a:rPr lang="en-US" sz="3600">
                  <a:solidFill>
                    <a:srgbClr val="242423"/>
                  </a:solidFill>
                  <a:latin typeface="Heebo Regular"/>
                </a:rPr>
                <a:t> which will be implemented to make an </a:t>
              </a:r>
              <a:r>
                <a:rPr lang="en-US" sz="3600">
                  <a:solidFill>
                    <a:srgbClr val="242423"/>
                  </a:solidFill>
                  <a:latin typeface="Heebo Regular Bold"/>
                </a:rPr>
                <a:t>early stroke classification</a:t>
              </a:r>
              <a:r>
                <a:rPr lang="en-US" sz="3600">
                  <a:solidFill>
                    <a:srgbClr val="242423"/>
                  </a:solidFill>
                  <a:latin typeface="Heebo Regular"/>
                </a:rPr>
                <a:t> model consisting of </a:t>
              </a:r>
              <a:r>
                <a:rPr lang="en-US" sz="3600">
                  <a:solidFill>
                    <a:srgbClr val="242423"/>
                  </a:solidFill>
                  <a:latin typeface="Heebo Regular Bold"/>
                </a:rPr>
                <a:t>K-Nearest Neighbor</a:t>
              </a:r>
              <a:r>
                <a:rPr lang="en-US" sz="3600">
                  <a:solidFill>
                    <a:srgbClr val="242423"/>
                  </a:solidFill>
                  <a:latin typeface="Heebo Regular"/>
                </a:rPr>
                <a:t> (KNN), </a:t>
              </a:r>
              <a:r>
                <a:rPr lang="en-US" sz="3600">
                  <a:solidFill>
                    <a:srgbClr val="242423"/>
                  </a:solidFill>
                  <a:latin typeface="Heebo Regular Bold"/>
                </a:rPr>
                <a:t>Support Vector Machine</a:t>
              </a:r>
              <a:r>
                <a:rPr lang="en-US" sz="3600">
                  <a:solidFill>
                    <a:srgbClr val="242423"/>
                  </a:solidFill>
                  <a:latin typeface="Heebo Regular"/>
                </a:rPr>
                <a:t> (SVM), </a:t>
              </a:r>
              <a:r>
                <a:rPr lang="en-US" sz="3600">
                  <a:solidFill>
                    <a:srgbClr val="242423"/>
                  </a:solidFill>
                  <a:latin typeface="Heebo Regular Bold"/>
                </a:rPr>
                <a:t>Decision Tree</a:t>
              </a:r>
              <a:r>
                <a:rPr lang="en-US" sz="3600">
                  <a:solidFill>
                    <a:srgbClr val="242423"/>
                  </a:solidFill>
                  <a:latin typeface="Heebo Regular"/>
                </a:rPr>
                <a:t>, and </a:t>
              </a:r>
              <a:r>
                <a:rPr lang="en-US" sz="3600">
                  <a:solidFill>
                    <a:srgbClr val="242423"/>
                  </a:solidFill>
                  <a:latin typeface="Heebo Regular Bold"/>
                </a:rPr>
                <a:t>eXtreme Gradient Boosting</a:t>
              </a:r>
              <a:r>
                <a:rPr lang="en-US" sz="3600">
                  <a:solidFill>
                    <a:srgbClr val="242423"/>
                  </a:solidFill>
                  <a:latin typeface="Heebo Regular"/>
                </a:rPr>
                <a:t> (XGBoost).</a:t>
              </a:r>
            </a:p>
          </p:txBody>
        </p:sp>
      </p:gr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322997">
            <a:off x="-1509774" y="-1568121"/>
            <a:ext cx="4104487" cy="4008288"/>
          </a:xfrm>
          <a:custGeom>
            <a:avLst/>
            <a:gdLst/>
            <a:ahLst/>
            <a:cxnLst/>
            <a:rect r="r" b="b" t="t" l="l"/>
            <a:pathLst>
              <a:path h="4008288" w="4104487">
                <a:moveTo>
                  <a:pt x="0" y="0"/>
                </a:moveTo>
                <a:lnTo>
                  <a:pt x="4104486" y="0"/>
                </a:lnTo>
                <a:lnTo>
                  <a:pt x="4104486" y="4008287"/>
                </a:lnTo>
                <a:lnTo>
                  <a:pt x="0" y="4008287"/>
                </a:lnTo>
                <a:lnTo>
                  <a:pt x="0" y="0"/>
                </a:lnTo>
                <a:close/>
              </a:path>
            </a:pathLst>
          </a:custGeom>
          <a:blipFill>
            <a:blip r:embed="rId2"/>
            <a:stretch>
              <a:fillRect l="0" t="0" r="0" b="0"/>
            </a:stretch>
          </a:blipFill>
        </p:spPr>
      </p:sp>
      <p:sp>
        <p:nvSpPr>
          <p:cNvPr name="Freeform 3" id="3"/>
          <p:cNvSpPr/>
          <p:nvPr/>
        </p:nvSpPr>
        <p:spPr>
          <a:xfrm flipH="false" flipV="false" rot="-378984">
            <a:off x="2346337" y="4110798"/>
            <a:ext cx="3857848" cy="2065405"/>
          </a:xfrm>
          <a:custGeom>
            <a:avLst/>
            <a:gdLst/>
            <a:ahLst/>
            <a:cxnLst/>
            <a:rect r="r" b="b" t="t" l="l"/>
            <a:pathLst>
              <a:path h="2065405" w="3857848">
                <a:moveTo>
                  <a:pt x="0" y="0"/>
                </a:moveTo>
                <a:lnTo>
                  <a:pt x="3857848" y="0"/>
                </a:lnTo>
                <a:lnTo>
                  <a:pt x="3857848" y="2065404"/>
                </a:lnTo>
                <a:lnTo>
                  <a:pt x="0" y="2065404"/>
                </a:lnTo>
                <a:lnTo>
                  <a:pt x="0" y="0"/>
                </a:lnTo>
                <a:close/>
              </a:path>
            </a:pathLst>
          </a:custGeom>
          <a:blipFill>
            <a:blip r:embed="rId3"/>
            <a:stretch>
              <a:fillRect l="0" t="0" r="0" b="0"/>
            </a:stretch>
          </a:blipFill>
        </p:spPr>
      </p:sp>
      <p:sp>
        <p:nvSpPr>
          <p:cNvPr name="Freeform 4" id="4"/>
          <p:cNvSpPr/>
          <p:nvPr/>
        </p:nvSpPr>
        <p:spPr>
          <a:xfrm flipH="false" flipV="false" rot="0">
            <a:off x="2507126" y="2541110"/>
            <a:ext cx="1951748" cy="1881324"/>
          </a:xfrm>
          <a:custGeom>
            <a:avLst/>
            <a:gdLst/>
            <a:ahLst/>
            <a:cxnLst/>
            <a:rect r="r" b="b" t="t" l="l"/>
            <a:pathLst>
              <a:path h="1881324" w="1951748">
                <a:moveTo>
                  <a:pt x="0" y="0"/>
                </a:moveTo>
                <a:lnTo>
                  <a:pt x="1951748" y="0"/>
                </a:lnTo>
                <a:lnTo>
                  <a:pt x="1951748" y="1881323"/>
                </a:lnTo>
                <a:lnTo>
                  <a:pt x="0" y="1881323"/>
                </a:lnTo>
                <a:lnTo>
                  <a:pt x="0" y="0"/>
                </a:lnTo>
                <a:close/>
              </a:path>
            </a:pathLst>
          </a:custGeom>
          <a:blipFill>
            <a:blip r:embed="rId4"/>
            <a:stretch>
              <a:fillRect l="0" t="0" r="0" b="0"/>
            </a:stretch>
          </a:blipFill>
        </p:spPr>
      </p:sp>
      <p:sp>
        <p:nvSpPr>
          <p:cNvPr name="Freeform 5" id="5"/>
          <p:cNvSpPr/>
          <p:nvPr/>
        </p:nvSpPr>
        <p:spPr>
          <a:xfrm flipH="false" flipV="false" rot="-757270">
            <a:off x="1462459" y="6016394"/>
            <a:ext cx="2382009" cy="2462173"/>
          </a:xfrm>
          <a:custGeom>
            <a:avLst/>
            <a:gdLst/>
            <a:ahLst/>
            <a:cxnLst/>
            <a:rect r="r" b="b" t="t" l="l"/>
            <a:pathLst>
              <a:path h="2462173" w="2382009">
                <a:moveTo>
                  <a:pt x="0" y="0"/>
                </a:moveTo>
                <a:lnTo>
                  <a:pt x="2382009" y="0"/>
                </a:lnTo>
                <a:lnTo>
                  <a:pt x="2382009" y="2462173"/>
                </a:lnTo>
                <a:lnTo>
                  <a:pt x="0" y="2462173"/>
                </a:lnTo>
                <a:lnTo>
                  <a:pt x="0" y="0"/>
                </a:lnTo>
                <a:close/>
              </a:path>
            </a:pathLst>
          </a:custGeom>
          <a:blipFill>
            <a:blip r:embed="rId5"/>
            <a:stretch>
              <a:fillRect l="0" t="0" r="0" b="0"/>
            </a:stretch>
          </a:blipFill>
        </p:spPr>
      </p:sp>
      <p:grpSp>
        <p:nvGrpSpPr>
          <p:cNvPr name="Group 6" id="6"/>
          <p:cNvGrpSpPr/>
          <p:nvPr/>
        </p:nvGrpSpPr>
        <p:grpSpPr>
          <a:xfrm rot="0">
            <a:off x="7884857" y="3481771"/>
            <a:ext cx="10035818" cy="3190875"/>
            <a:chOff x="0" y="0"/>
            <a:chExt cx="13381090" cy="4254500"/>
          </a:xfrm>
        </p:grpSpPr>
        <p:sp>
          <p:nvSpPr>
            <p:cNvPr name="TextBox 7" id="7"/>
            <p:cNvSpPr txBox="true"/>
            <p:nvPr/>
          </p:nvSpPr>
          <p:spPr>
            <a:xfrm rot="0">
              <a:off x="0" y="9525"/>
              <a:ext cx="13381090" cy="1349375"/>
            </a:xfrm>
            <a:prstGeom prst="rect">
              <a:avLst/>
            </a:prstGeom>
          </p:spPr>
          <p:txBody>
            <a:bodyPr anchor="t" rtlCol="false" tIns="0" lIns="0" bIns="0" rIns="0">
              <a:spAutoFit/>
            </a:bodyPr>
            <a:lstStyle/>
            <a:p>
              <a:pPr algn="r">
                <a:lnSpc>
                  <a:spcPts val="8039"/>
                </a:lnSpc>
              </a:pPr>
              <a:r>
                <a:rPr lang="en-US" sz="6699">
                  <a:solidFill>
                    <a:srgbClr val="242423"/>
                  </a:solidFill>
                  <a:latin typeface="Heebo Bold Bold"/>
                </a:rPr>
                <a:t>EVALUATION</a:t>
              </a:r>
            </a:p>
          </p:txBody>
        </p:sp>
        <p:sp>
          <p:nvSpPr>
            <p:cNvPr name="TextBox 8" id="8"/>
            <p:cNvSpPr txBox="true"/>
            <p:nvPr/>
          </p:nvSpPr>
          <p:spPr>
            <a:xfrm rot="0">
              <a:off x="0" y="1358900"/>
              <a:ext cx="13381090" cy="2895600"/>
            </a:xfrm>
            <a:prstGeom prst="rect">
              <a:avLst/>
            </a:prstGeom>
          </p:spPr>
          <p:txBody>
            <a:bodyPr anchor="t" rtlCol="false" tIns="0" lIns="0" bIns="0" rIns="0">
              <a:spAutoFit/>
            </a:bodyPr>
            <a:lstStyle/>
            <a:p>
              <a:pPr algn="r">
                <a:lnSpc>
                  <a:spcPts val="4320"/>
                </a:lnSpc>
              </a:pPr>
              <a:r>
                <a:rPr lang="en-US" sz="3600">
                  <a:solidFill>
                    <a:srgbClr val="242423"/>
                  </a:solidFill>
                  <a:latin typeface="Heebo Regular"/>
                </a:rPr>
                <a:t>For evaluation and comparison purposes,several evaluation techniques which will be implemented consist of </a:t>
              </a:r>
              <a:r>
                <a:rPr lang="en-US" sz="3600">
                  <a:solidFill>
                    <a:srgbClr val="242423"/>
                  </a:solidFill>
                  <a:latin typeface="Heebo Regular Bold"/>
                </a:rPr>
                <a:t>confusion matrix</a:t>
              </a:r>
              <a:r>
                <a:rPr lang="en-US" sz="3600">
                  <a:solidFill>
                    <a:srgbClr val="242423"/>
                  </a:solidFill>
                  <a:latin typeface="Heebo Regular"/>
                </a:rPr>
                <a:t>, </a:t>
              </a:r>
              <a:r>
                <a:rPr lang="en-US" sz="3600">
                  <a:solidFill>
                    <a:srgbClr val="242423"/>
                  </a:solidFill>
                  <a:latin typeface="Heebo Regular Bold"/>
                </a:rPr>
                <a:t>accuracy score, recall score, F1 score, and ROC Curve</a:t>
              </a:r>
              <a:r>
                <a:rPr lang="en-US" sz="3600">
                  <a:solidFill>
                    <a:srgbClr val="242423"/>
                  </a:solidFill>
                  <a:latin typeface="Heebo Regular"/>
                </a:rPr>
                <a:t>.</a:t>
              </a:r>
            </a:p>
          </p:txBody>
        </p:sp>
      </p:grpSp>
      <p:sp>
        <p:nvSpPr>
          <p:cNvPr name="Freeform 9" id="9"/>
          <p:cNvSpPr/>
          <p:nvPr/>
        </p:nvSpPr>
        <p:spPr>
          <a:xfrm flipH="false" flipV="false" rot="0">
            <a:off x="15696815" y="8304486"/>
            <a:ext cx="3124970" cy="2965828"/>
          </a:xfrm>
          <a:custGeom>
            <a:avLst/>
            <a:gdLst/>
            <a:ahLst/>
            <a:cxnLst/>
            <a:rect r="r" b="b" t="t" l="l"/>
            <a:pathLst>
              <a:path h="2965828" w="3124970">
                <a:moveTo>
                  <a:pt x="0" y="0"/>
                </a:moveTo>
                <a:lnTo>
                  <a:pt x="3124970" y="0"/>
                </a:lnTo>
                <a:lnTo>
                  <a:pt x="3124970" y="2965828"/>
                </a:lnTo>
                <a:lnTo>
                  <a:pt x="0" y="2965828"/>
                </a:lnTo>
                <a:lnTo>
                  <a:pt x="0" y="0"/>
                </a:lnTo>
                <a:close/>
              </a:path>
            </a:pathLst>
          </a:custGeom>
          <a:blipFill>
            <a:blip r:embed="rId6"/>
            <a:stretch>
              <a:fillRect l="0" t="0" r="0" b="0"/>
            </a:stretch>
          </a:blipFill>
        </p:spPr>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4180090" y="3629521"/>
            <a:ext cx="9499280" cy="3027957"/>
          </a:xfrm>
          <a:prstGeom prst="rect">
            <a:avLst/>
          </a:prstGeom>
          <a:solidFill>
            <a:srgbClr val="F3F3F3"/>
          </a:solidFill>
        </p:spPr>
      </p:sp>
      <p:sp>
        <p:nvSpPr>
          <p:cNvPr name="Freeform 3" id="3"/>
          <p:cNvSpPr/>
          <p:nvPr/>
        </p:nvSpPr>
        <p:spPr>
          <a:xfrm flipH="false" flipV="false" rot="5260270">
            <a:off x="-337600" y="-471891"/>
            <a:ext cx="2034287" cy="2102749"/>
          </a:xfrm>
          <a:custGeom>
            <a:avLst/>
            <a:gdLst/>
            <a:ahLst/>
            <a:cxnLst/>
            <a:rect r="r" b="b" t="t" l="l"/>
            <a:pathLst>
              <a:path h="2102749" w="2034287">
                <a:moveTo>
                  <a:pt x="0" y="0"/>
                </a:moveTo>
                <a:lnTo>
                  <a:pt x="2034287" y="0"/>
                </a:lnTo>
                <a:lnTo>
                  <a:pt x="2034287" y="2102749"/>
                </a:lnTo>
                <a:lnTo>
                  <a:pt x="0" y="2102749"/>
                </a:lnTo>
                <a:lnTo>
                  <a:pt x="0" y="0"/>
                </a:lnTo>
                <a:close/>
              </a:path>
            </a:pathLst>
          </a:custGeom>
          <a:blipFill>
            <a:blip r:embed="rId2"/>
            <a:stretch>
              <a:fillRect l="0" t="0" r="0" b="0"/>
            </a:stretch>
          </a:blipFill>
        </p:spPr>
      </p:sp>
      <p:sp>
        <p:nvSpPr>
          <p:cNvPr name="Freeform 4" id="4"/>
          <p:cNvSpPr/>
          <p:nvPr/>
        </p:nvSpPr>
        <p:spPr>
          <a:xfrm flipH="false" flipV="false" rot="-7781985">
            <a:off x="12024796" y="993555"/>
            <a:ext cx="2360763" cy="2735708"/>
          </a:xfrm>
          <a:custGeom>
            <a:avLst/>
            <a:gdLst/>
            <a:ahLst/>
            <a:cxnLst/>
            <a:rect r="r" b="b" t="t" l="l"/>
            <a:pathLst>
              <a:path h="2735708" w="2360763">
                <a:moveTo>
                  <a:pt x="0" y="0"/>
                </a:moveTo>
                <a:lnTo>
                  <a:pt x="2360764" y="0"/>
                </a:lnTo>
                <a:lnTo>
                  <a:pt x="2360764" y="2735707"/>
                </a:lnTo>
                <a:lnTo>
                  <a:pt x="0" y="2735707"/>
                </a:lnTo>
                <a:lnTo>
                  <a:pt x="0" y="0"/>
                </a:lnTo>
                <a:close/>
              </a:path>
            </a:pathLst>
          </a:custGeom>
          <a:blipFill>
            <a:blip r:embed="rId3"/>
            <a:stretch>
              <a:fillRect l="0" t="0" r="0" b="0"/>
            </a:stretch>
          </a:blipFill>
        </p:spPr>
      </p:sp>
      <p:sp>
        <p:nvSpPr>
          <p:cNvPr name="Freeform 5" id="5"/>
          <p:cNvSpPr/>
          <p:nvPr/>
        </p:nvSpPr>
        <p:spPr>
          <a:xfrm flipH="false" flipV="false" rot="0">
            <a:off x="0" y="7958961"/>
            <a:ext cx="2444905" cy="2330894"/>
          </a:xfrm>
          <a:custGeom>
            <a:avLst/>
            <a:gdLst/>
            <a:ahLst/>
            <a:cxnLst/>
            <a:rect r="r" b="b" t="t" l="l"/>
            <a:pathLst>
              <a:path h="2330894" w="2444905">
                <a:moveTo>
                  <a:pt x="0" y="0"/>
                </a:moveTo>
                <a:lnTo>
                  <a:pt x="2444905" y="0"/>
                </a:lnTo>
                <a:lnTo>
                  <a:pt x="2444905" y="2330894"/>
                </a:lnTo>
                <a:lnTo>
                  <a:pt x="0" y="2330894"/>
                </a:lnTo>
                <a:lnTo>
                  <a:pt x="0" y="0"/>
                </a:lnTo>
                <a:close/>
              </a:path>
            </a:pathLst>
          </a:custGeom>
          <a:blipFill>
            <a:blip r:embed="rId4"/>
            <a:stretch>
              <a:fillRect l="0" t="0" r="0" b="0"/>
            </a:stretch>
          </a:blipFill>
        </p:spPr>
      </p:sp>
      <p:sp>
        <p:nvSpPr>
          <p:cNvPr name="Freeform 6" id="6"/>
          <p:cNvSpPr/>
          <p:nvPr/>
        </p:nvSpPr>
        <p:spPr>
          <a:xfrm flipH="false" flipV="false" rot="0">
            <a:off x="13205178" y="6657479"/>
            <a:ext cx="5352587" cy="3372130"/>
          </a:xfrm>
          <a:custGeom>
            <a:avLst/>
            <a:gdLst/>
            <a:ahLst/>
            <a:cxnLst/>
            <a:rect r="r" b="b" t="t" l="l"/>
            <a:pathLst>
              <a:path h="3372130" w="5352587">
                <a:moveTo>
                  <a:pt x="0" y="0"/>
                </a:moveTo>
                <a:lnTo>
                  <a:pt x="5352587" y="0"/>
                </a:lnTo>
                <a:lnTo>
                  <a:pt x="5352587" y="3372130"/>
                </a:lnTo>
                <a:lnTo>
                  <a:pt x="0" y="3372130"/>
                </a:lnTo>
                <a:lnTo>
                  <a:pt x="0" y="0"/>
                </a:lnTo>
                <a:close/>
              </a:path>
            </a:pathLst>
          </a:custGeom>
          <a:blipFill>
            <a:blip r:embed="rId5"/>
            <a:stretch>
              <a:fillRect l="0" t="0" r="0" b="0"/>
            </a:stretch>
          </a:blipFill>
        </p:spPr>
      </p:sp>
      <p:sp>
        <p:nvSpPr>
          <p:cNvPr name="TextBox 7" id="7"/>
          <p:cNvSpPr txBox="true"/>
          <p:nvPr/>
        </p:nvSpPr>
        <p:spPr>
          <a:xfrm rot="0">
            <a:off x="4453217" y="4595812"/>
            <a:ext cx="8953025" cy="1095375"/>
          </a:xfrm>
          <a:prstGeom prst="rect">
            <a:avLst/>
          </a:prstGeom>
        </p:spPr>
        <p:txBody>
          <a:bodyPr anchor="t" rtlCol="false" tIns="0" lIns="0" bIns="0" rIns="0">
            <a:spAutoFit/>
          </a:bodyPr>
          <a:lstStyle/>
          <a:p>
            <a:pPr algn="r">
              <a:lnSpc>
                <a:spcPts val="8640"/>
              </a:lnSpc>
            </a:pPr>
            <a:r>
              <a:rPr lang="en-US" sz="7200">
                <a:solidFill>
                  <a:srgbClr val="242423"/>
                </a:solidFill>
                <a:latin typeface="Heebo Bold Bold"/>
              </a:rPr>
              <a:t>RESULT &amp; ANALYSIS</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2015284"/>
          </a:xfrm>
          <a:prstGeom prst="rect">
            <a:avLst/>
          </a:prstGeom>
          <a:solidFill>
            <a:srgbClr val="F3F3F3"/>
          </a:solidFill>
        </p:spPr>
      </p:sp>
      <p:sp>
        <p:nvSpPr>
          <p:cNvPr name="Freeform 3" id="3"/>
          <p:cNvSpPr/>
          <p:nvPr/>
        </p:nvSpPr>
        <p:spPr>
          <a:xfrm flipH="false" flipV="false" rot="0">
            <a:off x="0" y="-989815"/>
            <a:ext cx="2360763" cy="2735708"/>
          </a:xfrm>
          <a:custGeom>
            <a:avLst/>
            <a:gdLst/>
            <a:ahLst/>
            <a:cxnLst/>
            <a:rect r="r" b="b" t="t" l="l"/>
            <a:pathLst>
              <a:path h="2735708" w="2360763">
                <a:moveTo>
                  <a:pt x="0" y="0"/>
                </a:moveTo>
                <a:lnTo>
                  <a:pt x="2360763" y="0"/>
                </a:lnTo>
                <a:lnTo>
                  <a:pt x="2360763" y="2735708"/>
                </a:lnTo>
                <a:lnTo>
                  <a:pt x="0" y="2735708"/>
                </a:lnTo>
                <a:lnTo>
                  <a:pt x="0" y="0"/>
                </a:lnTo>
                <a:close/>
              </a:path>
            </a:pathLst>
          </a:custGeom>
          <a:blipFill>
            <a:blip r:embed="rId2"/>
            <a:stretch>
              <a:fillRect l="0" t="0" r="0" b="0"/>
            </a:stretch>
          </a:blipFill>
        </p:spPr>
      </p:sp>
      <p:sp>
        <p:nvSpPr>
          <p:cNvPr name="Freeform 4" id="4"/>
          <p:cNvSpPr/>
          <p:nvPr/>
        </p:nvSpPr>
        <p:spPr>
          <a:xfrm flipH="false" flipV="false" rot="-5815673">
            <a:off x="16405274" y="194690"/>
            <a:ext cx="1708053" cy="1668020"/>
          </a:xfrm>
          <a:custGeom>
            <a:avLst/>
            <a:gdLst/>
            <a:ahLst/>
            <a:cxnLst/>
            <a:rect r="r" b="b" t="t" l="l"/>
            <a:pathLst>
              <a:path h="1668020" w="1708053">
                <a:moveTo>
                  <a:pt x="0" y="0"/>
                </a:moveTo>
                <a:lnTo>
                  <a:pt x="1708052" y="0"/>
                </a:lnTo>
                <a:lnTo>
                  <a:pt x="1708052" y="1668020"/>
                </a:lnTo>
                <a:lnTo>
                  <a:pt x="0" y="1668020"/>
                </a:lnTo>
                <a:lnTo>
                  <a:pt x="0" y="0"/>
                </a:lnTo>
                <a:close/>
              </a:path>
            </a:pathLst>
          </a:custGeom>
          <a:blipFill>
            <a:blip r:embed="rId3"/>
            <a:stretch>
              <a:fillRect l="0" t="0" r="0" b="0"/>
            </a:stretch>
          </a:blipFill>
        </p:spPr>
      </p:sp>
      <p:grpSp>
        <p:nvGrpSpPr>
          <p:cNvPr name="Group 5" id="5"/>
          <p:cNvGrpSpPr/>
          <p:nvPr/>
        </p:nvGrpSpPr>
        <p:grpSpPr>
          <a:xfrm rot="0">
            <a:off x="102609" y="4530985"/>
            <a:ext cx="9659363" cy="3707262"/>
            <a:chOff x="0" y="0"/>
            <a:chExt cx="12879151" cy="4943016"/>
          </a:xfrm>
        </p:grpSpPr>
        <p:sp>
          <p:nvSpPr>
            <p:cNvPr name="Freeform 6" id="6"/>
            <p:cNvSpPr/>
            <p:nvPr/>
          </p:nvSpPr>
          <p:spPr>
            <a:xfrm flipH="false" flipV="false" rot="0">
              <a:off x="0" y="62472"/>
              <a:ext cx="12377172" cy="4880544"/>
            </a:xfrm>
            <a:custGeom>
              <a:avLst/>
              <a:gdLst/>
              <a:ahLst/>
              <a:cxnLst/>
              <a:rect r="r" b="b" t="t" l="l"/>
              <a:pathLst>
                <a:path h="4880544" w="12377172">
                  <a:moveTo>
                    <a:pt x="0" y="0"/>
                  </a:moveTo>
                  <a:lnTo>
                    <a:pt x="12377172" y="0"/>
                  </a:lnTo>
                  <a:lnTo>
                    <a:pt x="12377172" y="4880544"/>
                  </a:lnTo>
                  <a:lnTo>
                    <a:pt x="0" y="4880544"/>
                  </a:lnTo>
                  <a:lnTo>
                    <a:pt x="0" y="0"/>
                  </a:lnTo>
                  <a:close/>
                </a:path>
              </a:pathLst>
            </a:custGeom>
            <a:blipFill>
              <a:blip r:embed="rId4"/>
              <a:stretch>
                <a:fillRect l="0" t="0" r="0" b="0"/>
              </a:stretch>
            </a:blipFill>
          </p:spPr>
        </p:sp>
        <p:sp>
          <p:nvSpPr>
            <p:cNvPr name="Freeform 7" id="7"/>
            <p:cNvSpPr/>
            <p:nvPr/>
          </p:nvSpPr>
          <p:spPr>
            <a:xfrm flipH="false" flipV="false" rot="0">
              <a:off x="11368468" y="0"/>
              <a:ext cx="1510682" cy="4943016"/>
            </a:xfrm>
            <a:custGeom>
              <a:avLst/>
              <a:gdLst/>
              <a:ahLst/>
              <a:cxnLst/>
              <a:rect r="r" b="b" t="t" l="l"/>
              <a:pathLst>
                <a:path h="4943016" w="1510682">
                  <a:moveTo>
                    <a:pt x="0" y="0"/>
                  </a:moveTo>
                  <a:lnTo>
                    <a:pt x="1510683" y="0"/>
                  </a:lnTo>
                  <a:lnTo>
                    <a:pt x="1510683" y="4943016"/>
                  </a:lnTo>
                  <a:lnTo>
                    <a:pt x="0" y="4943016"/>
                  </a:lnTo>
                  <a:lnTo>
                    <a:pt x="0" y="0"/>
                  </a:lnTo>
                  <a:close/>
                </a:path>
              </a:pathLst>
            </a:custGeom>
            <a:blipFill>
              <a:blip r:embed="rId5"/>
              <a:stretch>
                <a:fillRect l="0" t="0" r="0" b="-1873"/>
              </a:stretch>
            </a:blipFill>
          </p:spPr>
        </p:sp>
      </p:grpSp>
      <p:sp>
        <p:nvSpPr>
          <p:cNvPr name="Freeform 8" id="8"/>
          <p:cNvSpPr/>
          <p:nvPr/>
        </p:nvSpPr>
        <p:spPr>
          <a:xfrm flipH="false" flipV="false" rot="0">
            <a:off x="9946149" y="3573448"/>
            <a:ext cx="8219012" cy="5258609"/>
          </a:xfrm>
          <a:custGeom>
            <a:avLst/>
            <a:gdLst/>
            <a:ahLst/>
            <a:cxnLst/>
            <a:rect r="r" b="b" t="t" l="l"/>
            <a:pathLst>
              <a:path h="5258609" w="8219012">
                <a:moveTo>
                  <a:pt x="0" y="0"/>
                </a:moveTo>
                <a:lnTo>
                  <a:pt x="8219012" y="0"/>
                </a:lnTo>
                <a:lnTo>
                  <a:pt x="8219012" y="5258610"/>
                </a:lnTo>
                <a:lnTo>
                  <a:pt x="0" y="5258610"/>
                </a:lnTo>
                <a:lnTo>
                  <a:pt x="0" y="0"/>
                </a:lnTo>
                <a:close/>
              </a:path>
            </a:pathLst>
          </a:custGeom>
          <a:blipFill>
            <a:blip r:embed="rId6"/>
            <a:stretch>
              <a:fillRect l="0" t="0" r="0" b="0"/>
            </a:stretch>
          </a:blipFill>
        </p:spPr>
      </p:sp>
      <p:sp>
        <p:nvSpPr>
          <p:cNvPr name="TextBox 9" id="9"/>
          <p:cNvSpPr txBox="true"/>
          <p:nvPr/>
        </p:nvSpPr>
        <p:spPr>
          <a:xfrm rot="0">
            <a:off x="4232345" y="378039"/>
            <a:ext cx="9823310" cy="762000"/>
          </a:xfrm>
          <a:prstGeom prst="rect">
            <a:avLst/>
          </a:prstGeom>
        </p:spPr>
        <p:txBody>
          <a:bodyPr anchor="t" rtlCol="false" tIns="0" lIns="0" bIns="0" rIns="0">
            <a:spAutoFit/>
          </a:bodyPr>
          <a:lstStyle/>
          <a:p>
            <a:pPr algn="ctr">
              <a:lnSpc>
                <a:spcPts val="6000"/>
              </a:lnSpc>
            </a:pPr>
            <a:r>
              <a:rPr lang="en-US" sz="5000">
                <a:solidFill>
                  <a:srgbClr val="242423"/>
                </a:solidFill>
                <a:latin typeface="Heebo Bold"/>
              </a:rPr>
              <a:t>K-NEAREST NEIGHBOUR</a:t>
            </a:r>
          </a:p>
        </p:txBody>
      </p:sp>
      <p:sp>
        <p:nvSpPr>
          <p:cNvPr name="TextBox 10" id="10"/>
          <p:cNvSpPr txBox="true"/>
          <p:nvPr/>
        </p:nvSpPr>
        <p:spPr>
          <a:xfrm rot="0">
            <a:off x="4232345" y="1182012"/>
            <a:ext cx="9823310" cy="563881"/>
          </a:xfrm>
          <a:prstGeom prst="rect">
            <a:avLst/>
          </a:prstGeom>
        </p:spPr>
        <p:txBody>
          <a:bodyPr anchor="t" rtlCol="false" tIns="0" lIns="0" bIns="0" rIns="0">
            <a:spAutoFit/>
          </a:bodyPr>
          <a:lstStyle/>
          <a:p>
            <a:pPr algn="ctr" marL="0" indent="0" lvl="0">
              <a:lnSpc>
                <a:spcPts val="4619"/>
              </a:lnSpc>
              <a:spcBef>
                <a:spcPct val="0"/>
              </a:spcBef>
            </a:pPr>
            <a:r>
              <a:rPr lang="en-US" sz="3299" spc="-32">
                <a:solidFill>
                  <a:srgbClr val="242423"/>
                </a:solidFill>
                <a:latin typeface="Heebo Regular"/>
              </a:rPr>
              <a:t>Finding Lowest Error rate</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2015284"/>
          </a:xfrm>
          <a:prstGeom prst="rect">
            <a:avLst/>
          </a:prstGeom>
          <a:solidFill>
            <a:srgbClr val="F3F3F3"/>
          </a:solidFill>
        </p:spPr>
      </p:sp>
      <p:sp>
        <p:nvSpPr>
          <p:cNvPr name="Freeform 3" id="3"/>
          <p:cNvSpPr/>
          <p:nvPr/>
        </p:nvSpPr>
        <p:spPr>
          <a:xfrm flipH="false" flipV="false" rot="0">
            <a:off x="0" y="-989815"/>
            <a:ext cx="2360763" cy="2735708"/>
          </a:xfrm>
          <a:custGeom>
            <a:avLst/>
            <a:gdLst/>
            <a:ahLst/>
            <a:cxnLst/>
            <a:rect r="r" b="b" t="t" l="l"/>
            <a:pathLst>
              <a:path h="2735708" w="2360763">
                <a:moveTo>
                  <a:pt x="0" y="0"/>
                </a:moveTo>
                <a:lnTo>
                  <a:pt x="2360763" y="0"/>
                </a:lnTo>
                <a:lnTo>
                  <a:pt x="2360763" y="2735708"/>
                </a:lnTo>
                <a:lnTo>
                  <a:pt x="0" y="2735708"/>
                </a:lnTo>
                <a:lnTo>
                  <a:pt x="0" y="0"/>
                </a:lnTo>
                <a:close/>
              </a:path>
            </a:pathLst>
          </a:custGeom>
          <a:blipFill>
            <a:blip r:embed="rId2"/>
            <a:stretch>
              <a:fillRect l="0" t="0" r="0" b="0"/>
            </a:stretch>
          </a:blipFill>
        </p:spPr>
      </p:sp>
      <p:sp>
        <p:nvSpPr>
          <p:cNvPr name="Freeform 4" id="4"/>
          <p:cNvSpPr/>
          <p:nvPr/>
        </p:nvSpPr>
        <p:spPr>
          <a:xfrm flipH="false" flipV="false" rot="-5815673">
            <a:off x="16405274" y="194690"/>
            <a:ext cx="1708053" cy="1668020"/>
          </a:xfrm>
          <a:custGeom>
            <a:avLst/>
            <a:gdLst/>
            <a:ahLst/>
            <a:cxnLst/>
            <a:rect r="r" b="b" t="t" l="l"/>
            <a:pathLst>
              <a:path h="1668020" w="1708053">
                <a:moveTo>
                  <a:pt x="0" y="0"/>
                </a:moveTo>
                <a:lnTo>
                  <a:pt x="1708052" y="0"/>
                </a:lnTo>
                <a:lnTo>
                  <a:pt x="1708052" y="1668020"/>
                </a:lnTo>
                <a:lnTo>
                  <a:pt x="0" y="1668020"/>
                </a:lnTo>
                <a:lnTo>
                  <a:pt x="0" y="0"/>
                </a:lnTo>
                <a:close/>
              </a:path>
            </a:pathLst>
          </a:custGeom>
          <a:blipFill>
            <a:blip r:embed="rId3"/>
            <a:stretch>
              <a:fillRect l="0" t="0" r="0" b="0"/>
            </a:stretch>
          </a:blipFill>
        </p:spPr>
      </p:sp>
      <p:sp>
        <p:nvSpPr>
          <p:cNvPr name="Freeform 5" id="5"/>
          <p:cNvSpPr/>
          <p:nvPr/>
        </p:nvSpPr>
        <p:spPr>
          <a:xfrm flipH="false" flipV="false" rot="0">
            <a:off x="2516666" y="2315565"/>
            <a:ext cx="13254668" cy="7749829"/>
          </a:xfrm>
          <a:custGeom>
            <a:avLst/>
            <a:gdLst/>
            <a:ahLst/>
            <a:cxnLst/>
            <a:rect r="r" b="b" t="t" l="l"/>
            <a:pathLst>
              <a:path h="7749829" w="13254668">
                <a:moveTo>
                  <a:pt x="0" y="0"/>
                </a:moveTo>
                <a:lnTo>
                  <a:pt x="13254668" y="0"/>
                </a:lnTo>
                <a:lnTo>
                  <a:pt x="13254668" y="7749829"/>
                </a:lnTo>
                <a:lnTo>
                  <a:pt x="0" y="7749829"/>
                </a:lnTo>
                <a:lnTo>
                  <a:pt x="0" y="0"/>
                </a:lnTo>
                <a:close/>
              </a:path>
            </a:pathLst>
          </a:custGeom>
          <a:blipFill>
            <a:blip r:embed="rId4"/>
            <a:stretch>
              <a:fillRect l="0" t="0" r="0" b="0"/>
            </a:stretch>
          </a:blipFill>
        </p:spPr>
      </p:sp>
      <p:sp>
        <p:nvSpPr>
          <p:cNvPr name="TextBox 6" id="6"/>
          <p:cNvSpPr txBox="true"/>
          <p:nvPr/>
        </p:nvSpPr>
        <p:spPr>
          <a:xfrm rot="0">
            <a:off x="4232345" y="378039"/>
            <a:ext cx="9823310" cy="762000"/>
          </a:xfrm>
          <a:prstGeom prst="rect">
            <a:avLst/>
          </a:prstGeom>
        </p:spPr>
        <p:txBody>
          <a:bodyPr anchor="t" rtlCol="false" tIns="0" lIns="0" bIns="0" rIns="0">
            <a:spAutoFit/>
          </a:bodyPr>
          <a:lstStyle/>
          <a:p>
            <a:pPr algn="ctr">
              <a:lnSpc>
                <a:spcPts val="6000"/>
              </a:lnSpc>
            </a:pPr>
            <a:r>
              <a:rPr lang="en-US" sz="5000">
                <a:solidFill>
                  <a:srgbClr val="242423"/>
                </a:solidFill>
                <a:latin typeface="Heebo Bold"/>
              </a:rPr>
              <a:t>K-NEAREST NEIGHBOUR</a:t>
            </a:r>
          </a:p>
        </p:txBody>
      </p:sp>
      <p:sp>
        <p:nvSpPr>
          <p:cNvPr name="TextBox 7" id="7"/>
          <p:cNvSpPr txBox="true"/>
          <p:nvPr/>
        </p:nvSpPr>
        <p:spPr>
          <a:xfrm rot="0">
            <a:off x="4232345" y="1182012"/>
            <a:ext cx="9823310" cy="563881"/>
          </a:xfrm>
          <a:prstGeom prst="rect">
            <a:avLst/>
          </a:prstGeom>
        </p:spPr>
        <p:txBody>
          <a:bodyPr anchor="t" rtlCol="false" tIns="0" lIns="0" bIns="0" rIns="0">
            <a:spAutoFit/>
          </a:bodyPr>
          <a:lstStyle/>
          <a:p>
            <a:pPr algn="ctr" marL="0" indent="0" lvl="0">
              <a:lnSpc>
                <a:spcPts val="4619"/>
              </a:lnSpc>
              <a:spcBef>
                <a:spcPct val="0"/>
              </a:spcBef>
            </a:pPr>
            <a:r>
              <a:rPr lang="en-US" sz="3299" spc="-32">
                <a:solidFill>
                  <a:srgbClr val="242423"/>
                </a:solidFill>
                <a:latin typeface="Heebo Regular"/>
              </a:rPr>
              <a:t>Model Creation</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5949238" cy="10287000"/>
          </a:xfrm>
          <a:prstGeom prst="rect">
            <a:avLst/>
          </a:prstGeom>
          <a:solidFill>
            <a:srgbClr val="F3F3F3"/>
          </a:solidFill>
        </p:spPr>
      </p:sp>
      <p:sp>
        <p:nvSpPr>
          <p:cNvPr name="Freeform 3" id="3"/>
          <p:cNvSpPr/>
          <p:nvPr/>
        </p:nvSpPr>
        <p:spPr>
          <a:xfrm flipH="false" flipV="false" rot="2130727">
            <a:off x="4253739" y="7691533"/>
            <a:ext cx="2988692" cy="2153823"/>
          </a:xfrm>
          <a:custGeom>
            <a:avLst/>
            <a:gdLst/>
            <a:ahLst/>
            <a:cxnLst/>
            <a:rect r="r" b="b" t="t" l="l"/>
            <a:pathLst>
              <a:path h="2153823" w="2988692">
                <a:moveTo>
                  <a:pt x="0" y="0"/>
                </a:moveTo>
                <a:lnTo>
                  <a:pt x="2988692" y="0"/>
                </a:lnTo>
                <a:lnTo>
                  <a:pt x="2988692" y="2153823"/>
                </a:lnTo>
                <a:lnTo>
                  <a:pt x="0" y="2153823"/>
                </a:lnTo>
                <a:lnTo>
                  <a:pt x="0" y="0"/>
                </a:lnTo>
                <a:close/>
              </a:path>
            </a:pathLst>
          </a:custGeom>
          <a:blipFill>
            <a:blip r:embed="rId2"/>
            <a:stretch>
              <a:fillRect l="0" t="0" r="0" b="0"/>
            </a:stretch>
          </a:blipFill>
        </p:spPr>
      </p:sp>
      <p:sp>
        <p:nvSpPr>
          <p:cNvPr name="Freeform 4" id="4"/>
          <p:cNvSpPr/>
          <p:nvPr/>
        </p:nvSpPr>
        <p:spPr>
          <a:xfrm flipH="false" flipV="false" rot="0">
            <a:off x="-462481" y="-734964"/>
            <a:ext cx="3124970" cy="2965828"/>
          </a:xfrm>
          <a:custGeom>
            <a:avLst/>
            <a:gdLst/>
            <a:ahLst/>
            <a:cxnLst/>
            <a:rect r="r" b="b" t="t" l="l"/>
            <a:pathLst>
              <a:path h="2965828" w="3124970">
                <a:moveTo>
                  <a:pt x="0" y="0"/>
                </a:moveTo>
                <a:lnTo>
                  <a:pt x="3124970" y="0"/>
                </a:lnTo>
                <a:lnTo>
                  <a:pt x="3124970" y="2965828"/>
                </a:lnTo>
                <a:lnTo>
                  <a:pt x="0" y="2965828"/>
                </a:lnTo>
                <a:lnTo>
                  <a:pt x="0" y="0"/>
                </a:lnTo>
                <a:close/>
              </a:path>
            </a:pathLst>
          </a:custGeom>
          <a:blipFill>
            <a:blip r:embed="rId3"/>
            <a:stretch>
              <a:fillRect l="0" t="0" r="0" b="0"/>
            </a:stretch>
          </a:blipFill>
        </p:spPr>
      </p:sp>
      <p:sp>
        <p:nvSpPr>
          <p:cNvPr name="Freeform 5" id="5"/>
          <p:cNvSpPr/>
          <p:nvPr/>
        </p:nvSpPr>
        <p:spPr>
          <a:xfrm flipH="false" flipV="false" rot="0">
            <a:off x="220326" y="3711161"/>
            <a:ext cx="2147435" cy="2488498"/>
          </a:xfrm>
          <a:custGeom>
            <a:avLst/>
            <a:gdLst/>
            <a:ahLst/>
            <a:cxnLst/>
            <a:rect r="r" b="b" t="t" l="l"/>
            <a:pathLst>
              <a:path h="2488498" w="2147435">
                <a:moveTo>
                  <a:pt x="0" y="0"/>
                </a:moveTo>
                <a:lnTo>
                  <a:pt x="2147435" y="0"/>
                </a:lnTo>
                <a:lnTo>
                  <a:pt x="2147435" y="2488498"/>
                </a:lnTo>
                <a:lnTo>
                  <a:pt x="0" y="2488498"/>
                </a:lnTo>
                <a:lnTo>
                  <a:pt x="0" y="0"/>
                </a:lnTo>
                <a:close/>
              </a:path>
            </a:pathLst>
          </a:custGeom>
          <a:blipFill>
            <a:blip r:embed="rId4"/>
            <a:stretch>
              <a:fillRect l="0" t="0" r="0" b="0"/>
            </a:stretch>
          </a:blipFill>
        </p:spPr>
      </p:sp>
      <p:sp>
        <p:nvSpPr>
          <p:cNvPr name="Freeform 6" id="6"/>
          <p:cNvSpPr/>
          <p:nvPr/>
        </p:nvSpPr>
        <p:spPr>
          <a:xfrm flipH="false" flipV="false" rot="652167">
            <a:off x="3545546" y="1126515"/>
            <a:ext cx="2035781" cy="1962325"/>
          </a:xfrm>
          <a:custGeom>
            <a:avLst/>
            <a:gdLst/>
            <a:ahLst/>
            <a:cxnLst/>
            <a:rect r="r" b="b" t="t" l="l"/>
            <a:pathLst>
              <a:path h="1962325" w="2035781">
                <a:moveTo>
                  <a:pt x="0" y="0"/>
                </a:moveTo>
                <a:lnTo>
                  <a:pt x="2035781" y="0"/>
                </a:lnTo>
                <a:lnTo>
                  <a:pt x="2035781" y="1962325"/>
                </a:lnTo>
                <a:lnTo>
                  <a:pt x="0" y="1962325"/>
                </a:lnTo>
                <a:lnTo>
                  <a:pt x="0" y="0"/>
                </a:lnTo>
                <a:close/>
              </a:path>
            </a:pathLst>
          </a:custGeom>
          <a:blipFill>
            <a:blip r:embed="rId5"/>
            <a:stretch>
              <a:fillRect l="0" t="0" r="0" b="0"/>
            </a:stretch>
          </a:blipFill>
        </p:spPr>
      </p:sp>
      <p:sp>
        <p:nvSpPr>
          <p:cNvPr name="Freeform 7" id="7"/>
          <p:cNvSpPr/>
          <p:nvPr/>
        </p:nvSpPr>
        <p:spPr>
          <a:xfrm flipH="false" flipV="false" rot="-1780909">
            <a:off x="358779" y="7164694"/>
            <a:ext cx="2402485" cy="2085674"/>
          </a:xfrm>
          <a:custGeom>
            <a:avLst/>
            <a:gdLst/>
            <a:ahLst/>
            <a:cxnLst/>
            <a:rect r="r" b="b" t="t" l="l"/>
            <a:pathLst>
              <a:path h="2085674" w="2402485">
                <a:moveTo>
                  <a:pt x="0" y="0"/>
                </a:moveTo>
                <a:lnTo>
                  <a:pt x="2402485" y="0"/>
                </a:lnTo>
                <a:lnTo>
                  <a:pt x="2402485" y="2085673"/>
                </a:lnTo>
                <a:lnTo>
                  <a:pt x="0" y="2085673"/>
                </a:lnTo>
                <a:lnTo>
                  <a:pt x="0" y="0"/>
                </a:lnTo>
                <a:close/>
              </a:path>
            </a:pathLst>
          </a:custGeom>
          <a:blipFill>
            <a:blip r:embed="rId6"/>
            <a:stretch>
              <a:fillRect l="0" t="0" r="0" b="0"/>
            </a:stretch>
          </a:blipFill>
        </p:spPr>
      </p:sp>
      <p:sp>
        <p:nvSpPr>
          <p:cNvPr name="Freeform 8" id="8"/>
          <p:cNvSpPr/>
          <p:nvPr/>
        </p:nvSpPr>
        <p:spPr>
          <a:xfrm flipH="false" flipV="false" rot="0">
            <a:off x="763783" y="2083690"/>
            <a:ext cx="8827552" cy="6119620"/>
          </a:xfrm>
          <a:custGeom>
            <a:avLst/>
            <a:gdLst/>
            <a:ahLst/>
            <a:cxnLst/>
            <a:rect r="r" b="b" t="t" l="l"/>
            <a:pathLst>
              <a:path h="6119620" w="8827552">
                <a:moveTo>
                  <a:pt x="0" y="0"/>
                </a:moveTo>
                <a:lnTo>
                  <a:pt x="8827552" y="0"/>
                </a:lnTo>
                <a:lnTo>
                  <a:pt x="8827552" y="6119620"/>
                </a:lnTo>
                <a:lnTo>
                  <a:pt x="0" y="6119620"/>
                </a:lnTo>
                <a:lnTo>
                  <a:pt x="0" y="0"/>
                </a:lnTo>
                <a:close/>
              </a:path>
            </a:pathLst>
          </a:custGeom>
          <a:blipFill>
            <a:blip r:embed="rId7"/>
            <a:stretch>
              <a:fillRect l="0" t="0" r="0" b="0"/>
            </a:stretch>
          </a:blipFill>
        </p:spPr>
      </p:sp>
      <p:sp>
        <p:nvSpPr>
          <p:cNvPr name="TextBox 9" id="9"/>
          <p:cNvSpPr txBox="true"/>
          <p:nvPr/>
        </p:nvSpPr>
        <p:spPr>
          <a:xfrm rot="0">
            <a:off x="10298086" y="2857500"/>
            <a:ext cx="7475135" cy="2286000"/>
          </a:xfrm>
          <a:prstGeom prst="rect">
            <a:avLst/>
          </a:prstGeom>
        </p:spPr>
        <p:txBody>
          <a:bodyPr anchor="t" rtlCol="false" tIns="0" lIns="0" bIns="0" rIns="0">
            <a:spAutoFit/>
          </a:bodyPr>
          <a:lstStyle/>
          <a:p>
            <a:pPr algn="r">
              <a:lnSpc>
                <a:spcPts val="6000"/>
              </a:lnSpc>
            </a:pPr>
            <a:r>
              <a:rPr lang="en-US" sz="5000">
                <a:solidFill>
                  <a:srgbClr val="242423"/>
                </a:solidFill>
                <a:latin typeface="Heebo Bold"/>
              </a:rPr>
              <a:t>Classification Report of </a:t>
            </a:r>
          </a:p>
          <a:p>
            <a:pPr algn="r">
              <a:lnSpc>
                <a:spcPts val="6000"/>
              </a:lnSpc>
            </a:pPr>
            <a:r>
              <a:rPr lang="en-US" sz="5000">
                <a:solidFill>
                  <a:srgbClr val="242423"/>
                </a:solidFill>
                <a:latin typeface="Heebo Bold"/>
              </a:rPr>
              <a:t>K-Nearest Neighbour Model</a:t>
            </a:r>
          </a:p>
        </p:txBody>
      </p:sp>
      <p:sp>
        <p:nvSpPr>
          <p:cNvPr name="TextBox 10" id="10"/>
          <p:cNvSpPr txBox="true"/>
          <p:nvPr/>
        </p:nvSpPr>
        <p:spPr>
          <a:xfrm rot="0">
            <a:off x="10298086" y="5593869"/>
            <a:ext cx="7475135" cy="1144906"/>
          </a:xfrm>
          <a:prstGeom prst="rect">
            <a:avLst/>
          </a:prstGeom>
        </p:spPr>
        <p:txBody>
          <a:bodyPr anchor="t" rtlCol="false" tIns="0" lIns="0" bIns="0" rIns="0">
            <a:spAutoFit/>
          </a:bodyPr>
          <a:lstStyle/>
          <a:p>
            <a:pPr algn="r">
              <a:lnSpc>
                <a:spcPts val="4619"/>
              </a:lnSpc>
            </a:pPr>
            <a:r>
              <a:rPr lang="en-US" sz="3299" spc="-32">
                <a:solidFill>
                  <a:srgbClr val="242423"/>
                </a:solidFill>
                <a:latin typeface="Heebo Regular"/>
              </a:rPr>
              <a:t>With Best Parameters:</a:t>
            </a:r>
          </a:p>
          <a:p>
            <a:pPr algn="r" marL="0" indent="0" lvl="0">
              <a:lnSpc>
                <a:spcPts val="4619"/>
              </a:lnSpc>
              <a:spcBef>
                <a:spcPct val="0"/>
              </a:spcBef>
            </a:pPr>
            <a:r>
              <a:rPr lang="en-US" sz="3299" spc="-32">
                <a:solidFill>
                  <a:srgbClr val="242423"/>
                </a:solidFill>
                <a:latin typeface="Heebo Regular"/>
              </a:rPr>
              <a:t>{'n_neighbors': 2, 'weights': 'distance'}</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492030"/>
            <a:ext cx="7595688" cy="7076818"/>
          </a:xfrm>
          <a:custGeom>
            <a:avLst/>
            <a:gdLst/>
            <a:ahLst/>
            <a:cxnLst/>
            <a:rect r="r" b="b" t="t" l="l"/>
            <a:pathLst>
              <a:path h="7076818" w="7595688">
                <a:moveTo>
                  <a:pt x="0" y="0"/>
                </a:moveTo>
                <a:lnTo>
                  <a:pt x="7595688" y="0"/>
                </a:lnTo>
                <a:lnTo>
                  <a:pt x="7595688" y="7076817"/>
                </a:lnTo>
                <a:lnTo>
                  <a:pt x="0" y="7076817"/>
                </a:lnTo>
                <a:lnTo>
                  <a:pt x="0" y="0"/>
                </a:lnTo>
                <a:close/>
              </a:path>
            </a:pathLst>
          </a:custGeom>
          <a:blipFill>
            <a:blip r:embed="rId2"/>
            <a:stretch>
              <a:fillRect l="0" t="0" r="0" b="0"/>
            </a:stretch>
          </a:blipFill>
        </p:spPr>
      </p:sp>
      <p:sp>
        <p:nvSpPr>
          <p:cNvPr name="Freeform 3" id="3"/>
          <p:cNvSpPr/>
          <p:nvPr/>
        </p:nvSpPr>
        <p:spPr>
          <a:xfrm flipH="false" flipV="false" rot="0">
            <a:off x="10038268" y="2492030"/>
            <a:ext cx="7221032" cy="7076818"/>
          </a:xfrm>
          <a:custGeom>
            <a:avLst/>
            <a:gdLst/>
            <a:ahLst/>
            <a:cxnLst/>
            <a:rect r="r" b="b" t="t" l="l"/>
            <a:pathLst>
              <a:path h="7076818" w="7221032">
                <a:moveTo>
                  <a:pt x="0" y="0"/>
                </a:moveTo>
                <a:lnTo>
                  <a:pt x="7221032" y="0"/>
                </a:lnTo>
                <a:lnTo>
                  <a:pt x="7221032" y="7076817"/>
                </a:lnTo>
                <a:lnTo>
                  <a:pt x="0" y="7076817"/>
                </a:lnTo>
                <a:lnTo>
                  <a:pt x="0" y="0"/>
                </a:lnTo>
                <a:close/>
              </a:path>
            </a:pathLst>
          </a:custGeom>
          <a:blipFill>
            <a:blip r:embed="rId3"/>
            <a:stretch>
              <a:fillRect l="0" t="0" r="0" b="0"/>
            </a:stretch>
          </a:blipFill>
        </p:spPr>
      </p:sp>
      <p:sp>
        <p:nvSpPr>
          <p:cNvPr name="AutoShape 4" id="4"/>
          <p:cNvSpPr/>
          <p:nvPr/>
        </p:nvSpPr>
        <p:spPr>
          <a:xfrm rot="0">
            <a:off x="0" y="0"/>
            <a:ext cx="18288000" cy="2015284"/>
          </a:xfrm>
          <a:prstGeom prst="rect">
            <a:avLst/>
          </a:prstGeom>
          <a:solidFill>
            <a:srgbClr val="F3F3F3"/>
          </a:solidFill>
        </p:spPr>
      </p:sp>
      <p:sp>
        <p:nvSpPr>
          <p:cNvPr name="TextBox 5" id="5"/>
          <p:cNvSpPr txBox="true"/>
          <p:nvPr/>
        </p:nvSpPr>
        <p:spPr>
          <a:xfrm rot="0">
            <a:off x="4232345" y="378039"/>
            <a:ext cx="9823310" cy="762000"/>
          </a:xfrm>
          <a:prstGeom prst="rect">
            <a:avLst/>
          </a:prstGeom>
        </p:spPr>
        <p:txBody>
          <a:bodyPr anchor="t" rtlCol="false" tIns="0" lIns="0" bIns="0" rIns="0">
            <a:spAutoFit/>
          </a:bodyPr>
          <a:lstStyle/>
          <a:p>
            <a:pPr algn="ctr">
              <a:lnSpc>
                <a:spcPts val="6000"/>
              </a:lnSpc>
            </a:pPr>
            <a:r>
              <a:rPr lang="en-US" sz="5000">
                <a:solidFill>
                  <a:srgbClr val="242423"/>
                </a:solidFill>
                <a:latin typeface="Heebo Bold"/>
              </a:rPr>
              <a:t>K-NEAREST NEIGHBOUR</a:t>
            </a:r>
          </a:p>
        </p:txBody>
      </p:sp>
      <p:sp>
        <p:nvSpPr>
          <p:cNvPr name="TextBox 6" id="6"/>
          <p:cNvSpPr txBox="true"/>
          <p:nvPr/>
        </p:nvSpPr>
        <p:spPr>
          <a:xfrm rot="0">
            <a:off x="4232345" y="1073364"/>
            <a:ext cx="9823310" cy="563881"/>
          </a:xfrm>
          <a:prstGeom prst="rect">
            <a:avLst/>
          </a:prstGeom>
        </p:spPr>
        <p:txBody>
          <a:bodyPr anchor="t" rtlCol="false" tIns="0" lIns="0" bIns="0" rIns="0">
            <a:spAutoFit/>
          </a:bodyPr>
          <a:lstStyle/>
          <a:p>
            <a:pPr algn="ctr" marL="0" indent="0" lvl="0">
              <a:lnSpc>
                <a:spcPts val="4619"/>
              </a:lnSpc>
              <a:spcBef>
                <a:spcPct val="0"/>
              </a:spcBef>
            </a:pPr>
            <a:r>
              <a:rPr lang="en-US" sz="3299" spc="-32">
                <a:solidFill>
                  <a:srgbClr val="242423"/>
                </a:solidFill>
                <a:latin typeface="Heebo Regular"/>
              </a:rPr>
              <a:t>Evaluation</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2015284"/>
          </a:xfrm>
          <a:prstGeom prst="rect">
            <a:avLst/>
          </a:prstGeom>
          <a:solidFill>
            <a:srgbClr val="F3F3F3"/>
          </a:solidFill>
        </p:spPr>
      </p:sp>
      <p:sp>
        <p:nvSpPr>
          <p:cNvPr name="Freeform 3" id="3"/>
          <p:cNvSpPr/>
          <p:nvPr/>
        </p:nvSpPr>
        <p:spPr>
          <a:xfrm flipH="false" flipV="false" rot="0">
            <a:off x="0" y="-989815"/>
            <a:ext cx="2360763" cy="2735708"/>
          </a:xfrm>
          <a:custGeom>
            <a:avLst/>
            <a:gdLst/>
            <a:ahLst/>
            <a:cxnLst/>
            <a:rect r="r" b="b" t="t" l="l"/>
            <a:pathLst>
              <a:path h="2735708" w="2360763">
                <a:moveTo>
                  <a:pt x="0" y="0"/>
                </a:moveTo>
                <a:lnTo>
                  <a:pt x="2360763" y="0"/>
                </a:lnTo>
                <a:lnTo>
                  <a:pt x="2360763" y="2735708"/>
                </a:lnTo>
                <a:lnTo>
                  <a:pt x="0" y="2735708"/>
                </a:lnTo>
                <a:lnTo>
                  <a:pt x="0" y="0"/>
                </a:lnTo>
                <a:close/>
              </a:path>
            </a:pathLst>
          </a:custGeom>
          <a:blipFill>
            <a:blip r:embed="rId2"/>
            <a:stretch>
              <a:fillRect l="0" t="0" r="0" b="0"/>
            </a:stretch>
          </a:blipFill>
        </p:spPr>
      </p:sp>
      <p:sp>
        <p:nvSpPr>
          <p:cNvPr name="Freeform 4" id="4"/>
          <p:cNvSpPr/>
          <p:nvPr/>
        </p:nvSpPr>
        <p:spPr>
          <a:xfrm flipH="false" flipV="false" rot="-5815673">
            <a:off x="16405274" y="194690"/>
            <a:ext cx="1708053" cy="1668020"/>
          </a:xfrm>
          <a:custGeom>
            <a:avLst/>
            <a:gdLst/>
            <a:ahLst/>
            <a:cxnLst/>
            <a:rect r="r" b="b" t="t" l="l"/>
            <a:pathLst>
              <a:path h="1668020" w="1708053">
                <a:moveTo>
                  <a:pt x="0" y="0"/>
                </a:moveTo>
                <a:lnTo>
                  <a:pt x="1708052" y="0"/>
                </a:lnTo>
                <a:lnTo>
                  <a:pt x="1708052" y="1668020"/>
                </a:lnTo>
                <a:lnTo>
                  <a:pt x="0" y="1668020"/>
                </a:lnTo>
                <a:lnTo>
                  <a:pt x="0" y="0"/>
                </a:lnTo>
                <a:close/>
              </a:path>
            </a:pathLst>
          </a:custGeom>
          <a:blipFill>
            <a:blip r:embed="rId3"/>
            <a:stretch>
              <a:fillRect l="0" t="0" r="0" b="0"/>
            </a:stretch>
          </a:blipFill>
        </p:spPr>
      </p:sp>
      <p:sp>
        <p:nvSpPr>
          <p:cNvPr name="Freeform 5" id="5"/>
          <p:cNvSpPr/>
          <p:nvPr/>
        </p:nvSpPr>
        <p:spPr>
          <a:xfrm flipH="false" flipV="false" rot="0">
            <a:off x="2729842" y="2312970"/>
            <a:ext cx="12828316" cy="7749829"/>
          </a:xfrm>
          <a:custGeom>
            <a:avLst/>
            <a:gdLst/>
            <a:ahLst/>
            <a:cxnLst/>
            <a:rect r="r" b="b" t="t" l="l"/>
            <a:pathLst>
              <a:path h="7749829" w="12828316">
                <a:moveTo>
                  <a:pt x="0" y="0"/>
                </a:moveTo>
                <a:lnTo>
                  <a:pt x="12828316" y="0"/>
                </a:lnTo>
                <a:lnTo>
                  <a:pt x="12828316" y="7749829"/>
                </a:lnTo>
                <a:lnTo>
                  <a:pt x="0" y="7749829"/>
                </a:lnTo>
                <a:lnTo>
                  <a:pt x="0" y="0"/>
                </a:lnTo>
                <a:close/>
              </a:path>
            </a:pathLst>
          </a:custGeom>
          <a:blipFill>
            <a:blip r:embed="rId4"/>
            <a:stretch>
              <a:fillRect l="0" t="0" r="0" b="0"/>
            </a:stretch>
          </a:blipFill>
        </p:spPr>
      </p:sp>
      <p:sp>
        <p:nvSpPr>
          <p:cNvPr name="TextBox 6" id="6"/>
          <p:cNvSpPr txBox="true"/>
          <p:nvPr/>
        </p:nvSpPr>
        <p:spPr>
          <a:xfrm rot="0">
            <a:off x="4232345" y="378039"/>
            <a:ext cx="9823310" cy="762000"/>
          </a:xfrm>
          <a:prstGeom prst="rect">
            <a:avLst/>
          </a:prstGeom>
        </p:spPr>
        <p:txBody>
          <a:bodyPr anchor="t" rtlCol="false" tIns="0" lIns="0" bIns="0" rIns="0">
            <a:spAutoFit/>
          </a:bodyPr>
          <a:lstStyle/>
          <a:p>
            <a:pPr algn="ctr">
              <a:lnSpc>
                <a:spcPts val="6000"/>
              </a:lnSpc>
            </a:pPr>
            <a:r>
              <a:rPr lang="en-US" sz="5000">
                <a:solidFill>
                  <a:srgbClr val="242423"/>
                </a:solidFill>
                <a:latin typeface="Heebo Bold"/>
              </a:rPr>
              <a:t>SUPPORT VECTOR MACHINE</a:t>
            </a:r>
          </a:p>
        </p:txBody>
      </p:sp>
      <p:sp>
        <p:nvSpPr>
          <p:cNvPr name="TextBox 7" id="7"/>
          <p:cNvSpPr txBox="true"/>
          <p:nvPr/>
        </p:nvSpPr>
        <p:spPr>
          <a:xfrm rot="0">
            <a:off x="4232345" y="1182012"/>
            <a:ext cx="9823310" cy="563881"/>
          </a:xfrm>
          <a:prstGeom prst="rect">
            <a:avLst/>
          </a:prstGeom>
        </p:spPr>
        <p:txBody>
          <a:bodyPr anchor="t" rtlCol="false" tIns="0" lIns="0" bIns="0" rIns="0">
            <a:spAutoFit/>
          </a:bodyPr>
          <a:lstStyle/>
          <a:p>
            <a:pPr algn="ctr" marL="0" indent="0" lvl="0">
              <a:lnSpc>
                <a:spcPts val="4619"/>
              </a:lnSpc>
              <a:spcBef>
                <a:spcPct val="0"/>
              </a:spcBef>
            </a:pPr>
            <a:r>
              <a:rPr lang="en-US" sz="3299" spc="-32">
                <a:solidFill>
                  <a:srgbClr val="242423"/>
                </a:solidFill>
                <a:latin typeface="Heebo Regular"/>
              </a:rPr>
              <a:t>Model Creation</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5949238" cy="10287000"/>
          </a:xfrm>
          <a:prstGeom prst="rect">
            <a:avLst/>
          </a:prstGeom>
          <a:solidFill>
            <a:srgbClr val="F3F3F3"/>
          </a:solidFill>
        </p:spPr>
      </p:sp>
      <p:sp>
        <p:nvSpPr>
          <p:cNvPr name="Freeform 3" id="3"/>
          <p:cNvSpPr/>
          <p:nvPr/>
        </p:nvSpPr>
        <p:spPr>
          <a:xfrm flipH="false" flipV="false" rot="2130727">
            <a:off x="4253739" y="7691533"/>
            <a:ext cx="2988692" cy="2153823"/>
          </a:xfrm>
          <a:custGeom>
            <a:avLst/>
            <a:gdLst/>
            <a:ahLst/>
            <a:cxnLst/>
            <a:rect r="r" b="b" t="t" l="l"/>
            <a:pathLst>
              <a:path h="2153823" w="2988692">
                <a:moveTo>
                  <a:pt x="0" y="0"/>
                </a:moveTo>
                <a:lnTo>
                  <a:pt x="2988692" y="0"/>
                </a:lnTo>
                <a:lnTo>
                  <a:pt x="2988692" y="2153823"/>
                </a:lnTo>
                <a:lnTo>
                  <a:pt x="0" y="2153823"/>
                </a:lnTo>
                <a:lnTo>
                  <a:pt x="0" y="0"/>
                </a:lnTo>
                <a:close/>
              </a:path>
            </a:pathLst>
          </a:custGeom>
          <a:blipFill>
            <a:blip r:embed="rId2"/>
            <a:stretch>
              <a:fillRect l="0" t="0" r="0" b="0"/>
            </a:stretch>
          </a:blipFill>
        </p:spPr>
      </p:sp>
      <p:sp>
        <p:nvSpPr>
          <p:cNvPr name="Freeform 4" id="4"/>
          <p:cNvSpPr/>
          <p:nvPr/>
        </p:nvSpPr>
        <p:spPr>
          <a:xfrm flipH="false" flipV="false" rot="0">
            <a:off x="-462481" y="-734964"/>
            <a:ext cx="3124970" cy="2965828"/>
          </a:xfrm>
          <a:custGeom>
            <a:avLst/>
            <a:gdLst/>
            <a:ahLst/>
            <a:cxnLst/>
            <a:rect r="r" b="b" t="t" l="l"/>
            <a:pathLst>
              <a:path h="2965828" w="3124970">
                <a:moveTo>
                  <a:pt x="0" y="0"/>
                </a:moveTo>
                <a:lnTo>
                  <a:pt x="3124970" y="0"/>
                </a:lnTo>
                <a:lnTo>
                  <a:pt x="3124970" y="2965828"/>
                </a:lnTo>
                <a:lnTo>
                  <a:pt x="0" y="2965828"/>
                </a:lnTo>
                <a:lnTo>
                  <a:pt x="0" y="0"/>
                </a:lnTo>
                <a:close/>
              </a:path>
            </a:pathLst>
          </a:custGeom>
          <a:blipFill>
            <a:blip r:embed="rId3"/>
            <a:stretch>
              <a:fillRect l="0" t="0" r="0" b="0"/>
            </a:stretch>
          </a:blipFill>
        </p:spPr>
      </p:sp>
      <p:sp>
        <p:nvSpPr>
          <p:cNvPr name="Freeform 5" id="5"/>
          <p:cNvSpPr/>
          <p:nvPr/>
        </p:nvSpPr>
        <p:spPr>
          <a:xfrm flipH="false" flipV="false" rot="0">
            <a:off x="220326" y="3711161"/>
            <a:ext cx="2147435" cy="2488498"/>
          </a:xfrm>
          <a:custGeom>
            <a:avLst/>
            <a:gdLst/>
            <a:ahLst/>
            <a:cxnLst/>
            <a:rect r="r" b="b" t="t" l="l"/>
            <a:pathLst>
              <a:path h="2488498" w="2147435">
                <a:moveTo>
                  <a:pt x="0" y="0"/>
                </a:moveTo>
                <a:lnTo>
                  <a:pt x="2147435" y="0"/>
                </a:lnTo>
                <a:lnTo>
                  <a:pt x="2147435" y="2488498"/>
                </a:lnTo>
                <a:lnTo>
                  <a:pt x="0" y="2488498"/>
                </a:lnTo>
                <a:lnTo>
                  <a:pt x="0" y="0"/>
                </a:lnTo>
                <a:close/>
              </a:path>
            </a:pathLst>
          </a:custGeom>
          <a:blipFill>
            <a:blip r:embed="rId4"/>
            <a:stretch>
              <a:fillRect l="0" t="0" r="0" b="0"/>
            </a:stretch>
          </a:blipFill>
        </p:spPr>
      </p:sp>
      <p:sp>
        <p:nvSpPr>
          <p:cNvPr name="Freeform 6" id="6"/>
          <p:cNvSpPr/>
          <p:nvPr/>
        </p:nvSpPr>
        <p:spPr>
          <a:xfrm flipH="false" flipV="false" rot="652167">
            <a:off x="3545546" y="1126515"/>
            <a:ext cx="2035781" cy="1962325"/>
          </a:xfrm>
          <a:custGeom>
            <a:avLst/>
            <a:gdLst/>
            <a:ahLst/>
            <a:cxnLst/>
            <a:rect r="r" b="b" t="t" l="l"/>
            <a:pathLst>
              <a:path h="1962325" w="2035781">
                <a:moveTo>
                  <a:pt x="0" y="0"/>
                </a:moveTo>
                <a:lnTo>
                  <a:pt x="2035781" y="0"/>
                </a:lnTo>
                <a:lnTo>
                  <a:pt x="2035781" y="1962325"/>
                </a:lnTo>
                <a:lnTo>
                  <a:pt x="0" y="1962325"/>
                </a:lnTo>
                <a:lnTo>
                  <a:pt x="0" y="0"/>
                </a:lnTo>
                <a:close/>
              </a:path>
            </a:pathLst>
          </a:custGeom>
          <a:blipFill>
            <a:blip r:embed="rId5"/>
            <a:stretch>
              <a:fillRect l="0" t="0" r="0" b="0"/>
            </a:stretch>
          </a:blipFill>
        </p:spPr>
      </p:sp>
      <p:sp>
        <p:nvSpPr>
          <p:cNvPr name="Freeform 7" id="7"/>
          <p:cNvSpPr/>
          <p:nvPr/>
        </p:nvSpPr>
        <p:spPr>
          <a:xfrm flipH="false" flipV="false" rot="-1780909">
            <a:off x="358779" y="7164694"/>
            <a:ext cx="2402485" cy="2085674"/>
          </a:xfrm>
          <a:custGeom>
            <a:avLst/>
            <a:gdLst/>
            <a:ahLst/>
            <a:cxnLst/>
            <a:rect r="r" b="b" t="t" l="l"/>
            <a:pathLst>
              <a:path h="2085674" w="2402485">
                <a:moveTo>
                  <a:pt x="0" y="0"/>
                </a:moveTo>
                <a:lnTo>
                  <a:pt x="2402485" y="0"/>
                </a:lnTo>
                <a:lnTo>
                  <a:pt x="2402485" y="2085673"/>
                </a:lnTo>
                <a:lnTo>
                  <a:pt x="0" y="2085673"/>
                </a:lnTo>
                <a:lnTo>
                  <a:pt x="0" y="0"/>
                </a:lnTo>
                <a:close/>
              </a:path>
            </a:pathLst>
          </a:custGeom>
          <a:blipFill>
            <a:blip r:embed="rId6"/>
            <a:stretch>
              <a:fillRect l="0" t="0" r="0" b="0"/>
            </a:stretch>
          </a:blipFill>
        </p:spPr>
      </p:sp>
      <p:sp>
        <p:nvSpPr>
          <p:cNvPr name="Freeform 8" id="8"/>
          <p:cNvSpPr/>
          <p:nvPr/>
        </p:nvSpPr>
        <p:spPr>
          <a:xfrm flipH="false" flipV="false" rot="0">
            <a:off x="1028700" y="2174851"/>
            <a:ext cx="8839651" cy="5937299"/>
          </a:xfrm>
          <a:custGeom>
            <a:avLst/>
            <a:gdLst/>
            <a:ahLst/>
            <a:cxnLst/>
            <a:rect r="r" b="b" t="t" l="l"/>
            <a:pathLst>
              <a:path h="5937299" w="8839651">
                <a:moveTo>
                  <a:pt x="0" y="0"/>
                </a:moveTo>
                <a:lnTo>
                  <a:pt x="8839651" y="0"/>
                </a:lnTo>
                <a:lnTo>
                  <a:pt x="8839651" y="5937298"/>
                </a:lnTo>
                <a:lnTo>
                  <a:pt x="0" y="5937298"/>
                </a:lnTo>
                <a:lnTo>
                  <a:pt x="0" y="0"/>
                </a:lnTo>
                <a:close/>
              </a:path>
            </a:pathLst>
          </a:custGeom>
          <a:blipFill>
            <a:blip r:embed="rId7"/>
            <a:stretch>
              <a:fillRect l="0" t="0" r="0" b="0"/>
            </a:stretch>
          </a:blipFill>
        </p:spPr>
      </p:sp>
      <p:sp>
        <p:nvSpPr>
          <p:cNvPr name="TextBox 9" id="9"/>
          <p:cNvSpPr txBox="true"/>
          <p:nvPr/>
        </p:nvSpPr>
        <p:spPr>
          <a:xfrm rot="0">
            <a:off x="10298086" y="2857500"/>
            <a:ext cx="7475135" cy="2286000"/>
          </a:xfrm>
          <a:prstGeom prst="rect">
            <a:avLst/>
          </a:prstGeom>
        </p:spPr>
        <p:txBody>
          <a:bodyPr anchor="t" rtlCol="false" tIns="0" lIns="0" bIns="0" rIns="0">
            <a:spAutoFit/>
          </a:bodyPr>
          <a:lstStyle/>
          <a:p>
            <a:pPr algn="r">
              <a:lnSpc>
                <a:spcPts val="6000"/>
              </a:lnSpc>
            </a:pPr>
            <a:r>
              <a:rPr lang="en-US" sz="5000">
                <a:solidFill>
                  <a:srgbClr val="242423"/>
                </a:solidFill>
                <a:latin typeface="Heebo Bold"/>
              </a:rPr>
              <a:t>Classification Report of </a:t>
            </a:r>
          </a:p>
          <a:p>
            <a:pPr algn="r">
              <a:lnSpc>
                <a:spcPts val="6000"/>
              </a:lnSpc>
            </a:pPr>
            <a:r>
              <a:rPr lang="en-US" sz="5000">
                <a:solidFill>
                  <a:srgbClr val="242423"/>
                </a:solidFill>
                <a:latin typeface="Heebo Bold"/>
              </a:rPr>
              <a:t>Support Vector Machine Model</a:t>
            </a:r>
          </a:p>
        </p:txBody>
      </p:sp>
      <p:sp>
        <p:nvSpPr>
          <p:cNvPr name="TextBox 10" id="10"/>
          <p:cNvSpPr txBox="true"/>
          <p:nvPr/>
        </p:nvSpPr>
        <p:spPr>
          <a:xfrm rot="0">
            <a:off x="10298086" y="5593869"/>
            <a:ext cx="7475135" cy="1144906"/>
          </a:xfrm>
          <a:prstGeom prst="rect">
            <a:avLst/>
          </a:prstGeom>
        </p:spPr>
        <p:txBody>
          <a:bodyPr anchor="t" rtlCol="false" tIns="0" lIns="0" bIns="0" rIns="0">
            <a:spAutoFit/>
          </a:bodyPr>
          <a:lstStyle/>
          <a:p>
            <a:pPr algn="r">
              <a:lnSpc>
                <a:spcPts val="4619"/>
              </a:lnSpc>
            </a:pPr>
            <a:r>
              <a:rPr lang="en-US" sz="3299" spc="-32">
                <a:solidFill>
                  <a:srgbClr val="242423"/>
                </a:solidFill>
                <a:latin typeface="Heebo Regular"/>
              </a:rPr>
              <a:t>With Best Parameters:</a:t>
            </a:r>
          </a:p>
          <a:p>
            <a:pPr algn="r" marL="0" indent="0" lvl="0">
              <a:lnSpc>
                <a:spcPts val="4619"/>
              </a:lnSpc>
              <a:spcBef>
                <a:spcPct val="0"/>
              </a:spcBef>
            </a:pPr>
            <a:r>
              <a:rPr lang="en-US" sz="3299" spc="-32">
                <a:solidFill>
                  <a:srgbClr val="242423"/>
                </a:solidFill>
                <a:latin typeface="Heebo Regular"/>
              </a:rPr>
              <a:t>{'C': 10, 'gamma': 'scale', 'kernel': 'rbf'}</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2015284"/>
          </a:xfrm>
          <a:prstGeom prst="rect">
            <a:avLst/>
          </a:prstGeom>
          <a:solidFill>
            <a:srgbClr val="F3F3F3"/>
          </a:solidFill>
        </p:spPr>
      </p:sp>
      <p:sp>
        <p:nvSpPr>
          <p:cNvPr name="Freeform 3" id="3"/>
          <p:cNvSpPr/>
          <p:nvPr/>
        </p:nvSpPr>
        <p:spPr>
          <a:xfrm flipH="false" flipV="false" rot="0">
            <a:off x="1028700" y="2492030"/>
            <a:ext cx="7534309" cy="7076818"/>
          </a:xfrm>
          <a:custGeom>
            <a:avLst/>
            <a:gdLst/>
            <a:ahLst/>
            <a:cxnLst/>
            <a:rect r="r" b="b" t="t" l="l"/>
            <a:pathLst>
              <a:path h="7076818" w="7534309">
                <a:moveTo>
                  <a:pt x="0" y="0"/>
                </a:moveTo>
                <a:lnTo>
                  <a:pt x="7534309" y="0"/>
                </a:lnTo>
                <a:lnTo>
                  <a:pt x="7534309" y="7076817"/>
                </a:lnTo>
                <a:lnTo>
                  <a:pt x="0" y="7076817"/>
                </a:lnTo>
                <a:lnTo>
                  <a:pt x="0" y="0"/>
                </a:lnTo>
                <a:close/>
              </a:path>
            </a:pathLst>
          </a:custGeom>
          <a:blipFill>
            <a:blip r:embed="rId2"/>
            <a:stretch>
              <a:fillRect l="0" t="0" r="0" b="0"/>
            </a:stretch>
          </a:blipFill>
        </p:spPr>
      </p:sp>
      <p:sp>
        <p:nvSpPr>
          <p:cNvPr name="Freeform 4" id="4"/>
          <p:cNvSpPr/>
          <p:nvPr/>
        </p:nvSpPr>
        <p:spPr>
          <a:xfrm flipH="false" flipV="false" rot="0">
            <a:off x="10038268" y="2492030"/>
            <a:ext cx="7221032" cy="7076818"/>
          </a:xfrm>
          <a:custGeom>
            <a:avLst/>
            <a:gdLst/>
            <a:ahLst/>
            <a:cxnLst/>
            <a:rect r="r" b="b" t="t" l="l"/>
            <a:pathLst>
              <a:path h="7076818" w="7221032">
                <a:moveTo>
                  <a:pt x="0" y="0"/>
                </a:moveTo>
                <a:lnTo>
                  <a:pt x="7221032" y="0"/>
                </a:lnTo>
                <a:lnTo>
                  <a:pt x="7221032" y="7076817"/>
                </a:lnTo>
                <a:lnTo>
                  <a:pt x="0" y="7076817"/>
                </a:lnTo>
                <a:lnTo>
                  <a:pt x="0" y="0"/>
                </a:lnTo>
                <a:close/>
              </a:path>
            </a:pathLst>
          </a:custGeom>
          <a:blipFill>
            <a:blip r:embed="rId3"/>
            <a:stretch>
              <a:fillRect l="0" t="0" r="0" b="0"/>
            </a:stretch>
          </a:blipFill>
        </p:spPr>
      </p:sp>
      <p:sp>
        <p:nvSpPr>
          <p:cNvPr name="TextBox 5" id="5"/>
          <p:cNvSpPr txBox="true"/>
          <p:nvPr/>
        </p:nvSpPr>
        <p:spPr>
          <a:xfrm rot="0">
            <a:off x="4232345" y="378039"/>
            <a:ext cx="9823310" cy="762000"/>
          </a:xfrm>
          <a:prstGeom prst="rect">
            <a:avLst/>
          </a:prstGeom>
        </p:spPr>
        <p:txBody>
          <a:bodyPr anchor="t" rtlCol="false" tIns="0" lIns="0" bIns="0" rIns="0">
            <a:spAutoFit/>
          </a:bodyPr>
          <a:lstStyle/>
          <a:p>
            <a:pPr algn="ctr">
              <a:lnSpc>
                <a:spcPts val="6000"/>
              </a:lnSpc>
            </a:pPr>
            <a:r>
              <a:rPr lang="en-US" sz="5000">
                <a:solidFill>
                  <a:srgbClr val="242423"/>
                </a:solidFill>
                <a:latin typeface="Heebo Bold"/>
              </a:rPr>
              <a:t>SUPPORT VECTOR MACHINE</a:t>
            </a:r>
          </a:p>
        </p:txBody>
      </p:sp>
      <p:sp>
        <p:nvSpPr>
          <p:cNvPr name="TextBox 6" id="6"/>
          <p:cNvSpPr txBox="true"/>
          <p:nvPr/>
        </p:nvSpPr>
        <p:spPr>
          <a:xfrm rot="0">
            <a:off x="4232345" y="1073364"/>
            <a:ext cx="9823310" cy="563881"/>
          </a:xfrm>
          <a:prstGeom prst="rect">
            <a:avLst/>
          </a:prstGeom>
        </p:spPr>
        <p:txBody>
          <a:bodyPr anchor="t" rtlCol="false" tIns="0" lIns="0" bIns="0" rIns="0">
            <a:spAutoFit/>
          </a:bodyPr>
          <a:lstStyle/>
          <a:p>
            <a:pPr algn="ctr" marL="0" indent="0" lvl="0">
              <a:lnSpc>
                <a:spcPts val="4619"/>
              </a:lnSpc>
              <a:spcBef>
                <a:spcPct val="0"/>
              </a:spcBef>
            </a:pPr>
            <a:r>
              <a:rPr lang="en-US" sz="3299" spc="-32">
                <a:solidFill>
                  <a:srgbClr val="242423"/>
                </a:solidFill>
                <a:latin typeface="Heebo Regular"/>
              </a:rPr>
              <a:t>Evaluation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292185" y="1519141"/>
            <a:ext cx="15121296" cy="7248719"/>
          </a:xfrm>
          <a:prstGeom prst="rect">
            <a:avLst/>
          </a:prstGeom>
          <a:solidFill>
            <a:srgbClr val="F3F3F3"/>
          </a:solidFill>
        </p:spPr>
      </p:sp>
      <p:sp>
        <p:nvSpPr>
          <p:cNvPr name="Freeform 3" id="3"/>
          <p:cNvSpPr/>
          <p:nvPr/>
        </p:nvSpPr>
        <p:spPr>
          <a:xfrm flipH="false" flipV="false" rot="0">
            <a:off x="7672451" y="-1367854"/>
            <a:ext cx="2360763" cy="2735708"/>
          </a:xfrm>
          <a:custGeom>
            <a:avLst/>
            <a:gdLst/>
            <a:ahLst/>
            <a:cxnLst/>
            <a:rect r="r" b="b" t="t" l="l"/>
            <a:pathLst>
              <a:path h="2735708" w="2360763">
                <a:moveTo>
                  <a:pt x="0" y="0"/>
                </a:moveTo>
                <a:lnTo>
                  <a:pt x="2360763" y="0"/>
                </a:lnTo>
                <a:lnTo>
                  <a:pt x="2360763" y="2735708"/>
                </a:lnTo>
                <a:lnTo>
                  <a:pt x="0" y="2735708"/>
                </a:lnTo>
                <a:lnTo>
                  <a:pt x="0" y="0"/>
                </a:lnTo>
                <a:close/>
              </a:path>
            </a:pathLst>
          </a:custGeom>
          <a:blipFill>
            <a:blip r:embed="rId2"/>
            <a:stretch>
              <a:fillRect l="0" t="0" r="0" b="0"/>
            </a:stretch>
          </a:blipFill>
        </p:spPr>
      </p:sp>
      <p:sp>
        <p:nvSpPr>
          <p:cNvPr name="TextBox 4" id="4"/>
          <p:cNvSpPr txBox="true"/>
          <p:nvPr/>
        </p:nvSpPr>
        <p:spPr>
          <a:xfrm rot="0">
            <a:off x="1642986" y="1931670"/>
            <a:ext cx="14419693" cy="6356985"/>
          </a:xfrm>
          <a:prstGeom prst="rect">
            <a:avLst/>
          </a:prstGeom>
        </p:spPr>
        <p:txBody>
          <a:bodyPr anchor="t" rtlCol="false" tIns="0" lIns="0" bIns="0" rIns="0">
            <a:spAutoFit/>
          </a:bodyPr>
          <a:lstStyle/>
          <a:p>
            <a:pPr algn="ctr">
              <a:lnSpc>
                <a:spcPts val="5040"/>
              </a:lnSpc>
              <a:spcBef>
                <a:spcPct val="0"/>
              </a:spcBef>
            </a:pPr>
            <a:r>
              <a:rPr lang="en-US" sz="3600" spc="-36">
                <a:solidFill>
                  <a:srgbClr val="000000"/>
                </a:solidFill>
                <a:latin typeface="Heebo Regular Bold"/>
              </a:rPr>
              <a:t>Stroke </a:t>
            </a:r>
            <a:r>
              <a:rPr lang="en-US" sz="3600" spc="-36">
                <a:solidFill>
                  <a:srgbClr val="000000"/>
                </a:solidFill>
                <a:latin typeface="Heebo Regular"/>
              </a:rPr>
              <a:t>has been the leading cause of death worldwide over the decade due to the failure to detect the risk of stroke in earlier phases. This problem could be solved with the help of a </a:t>
            </a:r>
            <a:r>
              <a:rPr lang="en-US" sz="3600" spc="-36">
                <a:solidFill>
                  <a:srgbClr val="000000"/>
                </a:solidFill>
                <a:latin typeface="Heebo Regular Bold"/>
              </a:rPr>
              <a:t>machine learning</a:t>
            </a:r>
            <a:r>
              <a:rPr lang="en-US" sz="3600" spc="-36">
                <a:solidFill>
                  <a:srgbClr val="000000"/>
                </a:solidFill>
                <a:latin typeface="Heebo Regular"/>
              </a:rPr>
              <a:t> </a:t>
            </a:r>
            <a:r>
              <a:rPr lang="en-US" sz="3600" spc="-36">
                <a:solidFill>
                  <a:srgbClr val="000000"/>
                </a:solidFill>
                <a:latin typeface="Heebo Regular Bold"/>
              </a:rPr>
              <a:t>classification </a:t>
            </a:r>
            <a:r>
              <a:rPr lang="en-US" sz="3600" spc="-36">
                <a:solidFill>
                  <a:srgbClr val="000000"/>
                </a:solidFill>
                <a:latin typeface="Heebo Regular"/>
              </a:rPr>
              <a:t>model. Comparison among model performance shows that </a:t>
            </a:r>
            <a:r>
              <a:rPr lang="en-US" sz="3600" spc="-36">
                <a:solidFill>
                  <a:srgbClr val="000000"/>
                </a:solidFill>
                <a:latin typeface="Heebo Regular Bold"/>
              </a:rPr>
              <a:t>eXtreme Gradient Boosting</a:t>
            </a:r>
            <a:r>
              <a:rPr lang="en-US" sz="3600" spc="-36">
                <a:solidFill>
                  <a:srgbClr val="000000"/>
                </a:solidFill>
                <a:latin typeface="Heebo Regular"/>
              </a:rPr>
              <a:t> (XGBoost) algorithms with a hyper-parameter of {'learning_rate': 0.2, 'max_depth': 5, 'n_estimators': 300} has the best ability to distinguish between patient with or no stroke with an accuracy score of 95.64% and Area Under Curve (AUC) of 0.956 compared to </a:t>
            </a:r>
            <a:r>
              <a:rPr lang="en-US" sz="3600" spc="-36">
                <a:solidFill>
                  <a:srgbClr val="000000"/>
                </a:solidFill>
                <a:latin typeface="Heebo Regular Bold"/>
              </a:rPr>
              <a:t>K-Nearest Neighbor</a:t>
            </a:r>
            <a:r>
              <a:rPr lang="en-US" sz="3600" spc="-36">
                <a:solidFill>
                  <a:srgbClr val="000000"/>
                </a:solidFill>
                <a:latin typeface="Heebo Regular"/>
              </a:rPr>
              <a:t> (KNN), </a:t>
            </a:r>
            <a:r>
              <a:rPr lang="en-US" sz="3600" spc="-36">
                <a:solidFill>
                  <a:srgbClr val="000000"/>
                </a:solidFill>
                <a:latin typeface="Heebo Regular Bold"/>
              </a:rPr>
              <a:t>Support Vector Machine</a:t>
            </a:r>
            <a:r>
              <a:rPr lang="en-US" sz="3600" spc="-36">
                <a:solidFill>
                  <a:srgbClr val="000000"/>
                </a:solidFill>
                <a:latin typeface="Heebo Regular"/>
              </a:rPr>
              <a:t> (SVM), and </a:t>
            </a:r>
            <a:r>
              <a:rPr lang="en-US" sz="3600" spc="-36">
                <a:solidFill>
                  <a:srgbClr val="000000"/>
                </a:solidFill>
                <a:latin typeface="Heebo Regular Bold"/>
              </a:rPr>
              <a:t>Decision Tree</a:t>
            </a:r>
            <a:r>
              <a:rPr lang="en-US" sz="3600" spc="-36">
                <a:solidFill>
                  <a:srgbClr val="000000"/>
                </a:solidFill>
                <a:latin typeface="Heebo Regular"/>
              </a:rPr>
              <a:t>.</a:t>
            </a:r>
          </a:p>
        </p:txBody>
      </p:sp>
      <p:sp>
        <p:nvSpPr>
          <p:cNvPr name="Freeform 5" id="5"/>
          <p:cNvSpPr/>
          <p:nvPr/>
        </p:nvSpPr>
        <p:spPr>
          <a:xfrm flipH="false" flipV="false" rot="0">
            <a:off x="15691946" y="7179300"/>
            <a:ext cx="7313654" cy="6215399"/>
          </a:xfrm>
          <a:custGeom>
            <a:avLst/>
            <a:gdLst/>
            <a:ahLst/>
            <a:cxnLst/>
            <a:rect r="r" b="b" t="t" l="l"/>
            <a:pathLst>
              <a:path h="6215399" w="7313654">
                <a:moveTo>
                  <a:pt x="0" y="0"/>
                </a:moveTo>
                <a:lnTo>
                  <a:pt x="7313655" y="0"/>
                </a:lnTo>
                <a:lnTo>
                  <a:pt x="7313655" y="6215400"/>
                </a:lnTo>
                <a:lnTo>
                  <a:pt x="0" y="6215400"/>
                </a:lnTo>
                <a:lnTo>
                  <a:pt x="0" y="0"/>
                </a:lnTo>
                <a:close/>
              </a:path>
            </a:pathLst>
          </a:custGeom>
          <a:blipFill>
            <a:blip r:embed="rId3"/>
            <a:stretch>
              <a:fillRect l="0" t="0" r="0" b="0"/>
            </a:stretch>
          </a:blipFill>
        </p:spPr>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2015284"/>
          </a:xfrm>
          <a:prstGeom prst="rect">
            <a:avLst/>
          </a:prstGeom>
          <a:solidFill>
            <a:srgbClr val="F3F3F3"/>
          </a:solidFill>
        </p:spPr>
      </p:sp>
      <p:sp>
        <p:nvSpPr>
          <p:cNvPr name="Freeform 3" id="3"/>
          <p:cNvSpPr/>
          <p:nvPr/>
        </p:nvSpPr>
        <p:spPr>
          <a:xfrm flipH="false" flipV="false" rot="0">
            <a:off x="0" y="-989815"/>
            <a:ext cx="2360763" cy="2735708"/>
          </a:xfrm>
          <a:custGeom>
            <a:avLst/>
            <a:gdLst/>
            <a:ahLst/>
            <a:cxnLst/>
            <a:rect r="r" b="b" t="t" l="l"/>
            <a:pathLst>
              <a:path h="2735708" w="2360763">
                <a:moveTo>
                  <a:pt x="0" y="0"/>
                </a:moveTo>
                <a:lnTo>
                  <a:pt x="2360763" y="0"/>
                </a:lnTo>
                <a:lnTo>
                  <a:pt x="2360763" y="2735708"/>
                </a:lnTo>
                <a:lnTo>
                  <a:pt x="0" y="2735708"/>
                </a:lnTo>
                <a:lnTo>
                  <a:pt x="0" y="0"/>
                </a:lnTo>
                <a:close/>
              </a:path>
            </a:pathLst>
          </a:custGeom>
          <a:blipFill>
            <a:blip r:embed="rId2"/>
            <a:stretch>
              <a:fillRect l="0" t="0" r="0" b="0"/>
            </a:stretch>
          </a:blipFill>
        </p:spPr>
      </p:sp>
      <p:sp>
        <p:nvSpPr>
          <p:cNvPr name="Freeform 4" id="4"/>
          <p:cNvSpPr/>
          <p:nvPr/>
        </p:nvSpPr>
        <p:spPr>
          <a:xfrm flipH="false" flipV="false" rot="-5815673">
            <a:off x="16405274" y="194690"/>
            <a:ext cx="1708053" cy="1668020"/>
          </a:xfrm>
          <a:custGeom>
            <a:avLst/>
            <a:gdLst/>
            <a:ahLst/>
            <a:cxnLst/>
            <a:rect r="r" b="b" t="t" l="l"/>
            <a:pathLst>
              <a:path h="1668020" w="1708053">
                <a:moveTo>
                  <a:pt x="0" y="0"/>
                </a:moveTo>
                <a:lnTo>
                  <a:pt x="1708052" y="0"/>
                </a:lnTo>
                <a:lnTo>
                  <a:pt x="1708052" y="1668020"/>
                </a:lnTo>
                <a:lnTo>
                  <a:pt x="0" y="1668020"/>
                </a:lnTo>
                <a:lnTo>
                  <a:pt x="0" y="0"/>
                </a:lnTo>
                <a:close/>
              </a:path>
            </a:pathLst>
          </a:custGeom>
          <a:blipFill>
            <a:blip r:embed="rId3"/>
            <a:stretch>
              <a:fillRect l="0" t="0" r="0" b="0"/>
            </a:stretch>
          </a:blipFill>
        </p:spPr>
      </p:sp>
      <p:sp>
        <p:nvSpPr>
          <p:cNvPr name="Freeform 5" id="5"/>
          <p:cNvSpPr/>
          <p:nvPr/>
        </p:nvSpPr>
        <p:spPr>
          <a:xfrm flipH="false" flipV="false" rot="0">
            <a:off x="2617672" y="2494834"/>
            <a:ext cx="13052655" cy="7369867"/>
          </a:xfrm>
          <a:custGeom>
            <a:avLst/>
            <a:gdLst/>
            <a:ahLst/>
            <a:cxnLst/>
            <a:rect r="r" b="b" t="t" l="l"/>
            <a:pathLst>
              <a:path h="7369867" w="13052655">
                <a:moveTo>
                  <a:pt x="0" y="0"/>
                </a:moveTo>
                <a:lnTo>
                  <a:pt x="13052656" y="0"/>
                </a:lnTo>
                <a:lnTo>
                  <a:pt x="13052656" y="7369866"/>
                </a:lnTo>
                <a:lnTo>
                  <a:pt x="0" y="7369866"/>
                </a:lnTo>
                <a:lnTo>
                  <a:pt x="0" y="0"/>
                </a:lnTo>
                <a:close/>
              </a:path>
            </a:pathLst>
          </a:custGeom>
          <a:blipFill>
            <a:blip r:embed="rId4"/>
            <a:stretch>
              <a:fillRect l="0" t="0" r="0" b="0"/>
            </a:stretch>
          </a:blipFill>
        </p:spPr>
      </p:sp>
      <p:sp>
        <p:nvSpPr>
          <p:cNvPr name="TextBox 6" id="6"/>
          <p:cNvSpPr txBox="true"/>
          <p:nvPr/>
        </p:nvSpPr>
        <p:spPr>
          <a:xfrm rot="0">
            <a:off x="4232345" y="378039"/>
            <a:ext cx="9823310" cy="762000"/>
          </a:xfrm>
          <a:prstGeom prst="rect">
            <a:avLst/>
          </a:prstGeom>
        </p:spPr>
        <p:txBody>
          <a:bodyPr anchor="t" rtlCol="false" tIns="0" lIns="0" bIns="0" rIns="0">
            <a:spAutoFit/>
          </a:bodyPr>
          <a:lstStyle/>
          <a:p>
            <a:pPr algn="ctr">
              <a:lnSpc>
                <a:spcPts val="6000"/>
              </a:lnSpc>
            </a:pPr>
            <a:r>
              <a:rPr lang="en-US" sz="5000">
                <a:solidFill>
                  <a:srgbClr val="242423"/>
                </a:solidFill>
                <a:latin typeface="Heebo Bold"/>
              </a:rPr>
              <a:t>DECISION TREE</a:t>
            </a:r>
          </a:p>
        </p:txBody>
      </p:sp>
      <p:sp>
        <p:nvSpPr>
          <p:cNvPr name="TextBox 7" id="7"/>
          <p:cNvSpPr txBox="true"/>
          <p:nvPr/>
        </p:nvSpPr>
        <p:spPr>
          <a:xfrm rot="0">
            <a:off x="4232345" y="1182012"/>
            <a:ext cx="9823310" cy="563881"/>
          </a:xfrm>
          <a:prstGeom prst="rect">
            <a:avLst/>
          </a:prstGeom>
        </p:spPr>
        <p:txBody>
          <a:bodyPr anchor="t" rtlCol="false" tIns="0" lIns="0" bIns="0" rIns="0">
            <a:spAutoFit/>
          </a:bodyPr>
          <a:lstStyle/>
          <a:p>
            <a:pPr algn="ctr" marL="0" indent="0" lvl="0">
              <a:lnSpc>
                <a:spcPts val="4619"/>
              </a:lnSpc>
              <a:spcBef>
                <a:spcPct val="0"/>
              </a:spcBef>
            </a:pPr>
            <a:r>
              <a:rPr lang="en-US" sz="3299" spc="-32">
                <a:solidFill>
                  <a:srgbClr val="242423"/>
                </a:solidFill>
                <a:latin typeface="Heebo Regular"/>
              </a:rPr>
              <a:t>Model Creation</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5949238" cy="10287000"/>
          </a:xfrm>
          <a:prstGeom prst="rect">
            <a:avLst/>
          </a:prstGeom>
          <a:solidFill>
            <a:srgbClr val="F3F3F3"/>
          </a:solidFill>
        </p:spPr>
      </p:sp>
      <p:sp>
        <p:nvSpPr>
          <p:cNvPr name="Freeform 3" id="3"/>
          <p:cNvSpPr/>
          <p:nvPr/>
        </p:nvSpPr>
        <p:spPr>
          <a:xfrm flipH="false" flipV="false" rot="2130727">
            <a:off x="4253739" y="7691533"/>
            <a:ext cx="2988692" cy="2153823"/>
          </a:xfrm>
          <a:custGeom>
            <a:avLst/>
            <a:gdLst/>
            <a:ahLst/>
            <a:cxnLst/>
            <a:rect r="r" b="b" t="t" l="l"/>
            <a:pathLst>
              <a:path h="2153823" w="2988692">
                <a:moveTo>
                  <a:pt x="0" y="0"/>
                </a:moveTo>
                <a:lnTo>
                  <a:pt x="2988692" y="0"/>
                </a:lnTo>
                <a:lnTo>
                  <a:pt x="2988692" y="2153823"/>
                </a:lnTo>
                <a:lnTo>
                  <a:pt x="0" y="2153823"/>
                </a:lnTo>
                <a:lnTo>
                  <a:pt x="0" y="0"/>
                </a:lnTo>
                <a:close/>
              </a:path>
            </a:pathLst>
          </a:custGeom>
          <a:blipFill>
            <a:blip r:embed="rId2"/>
            <a:stretch>
              <a:fillRect l="0" t="0" r="0" b="0"/>
            </a:stretch>
          </a:blipFill>
        </p:spPr>
      </p:sp>
      <p:sp>
        <p:nvSpPr>
          <p:cNvPr name="Freeform 4" id="4"/>
          <p:cNvSpPr/>
          <p:nvPr/>
        </p:nvSpPr>
        <p:spPr>
          <a:xfrm flipH="false" flipV="false" rot="0">
            <a:off x="-462481" y="-734964"/>
            <a:ext cx="3124970" cy="2965828"/>
          </a:xfrm>
          <a:custGeom>
            <a:avLst/>
            <a:gdLst/>
            <a:ahLst/>
            <a:cxnLst/>
            <a:rect r="r" b="b" t="t" l="l"/>
            <a:pathLst>
              <a:path h="2965828" w="3124970">
                <a:moveTo>
                  <a:pt x="0" y="0"/>
                </a:moveTo>
                <a:lnTo>
                  <a:pt x="3124970" y="0"/>
                </a:lnTo>
                <a:lnTo>
                  <a:pt x="3124970" y="2965828"/>
                </a:lnTo>
                <a:lnTo>
                  <a:pt x="0" y="2965828"/>
                </a:lnTo>
                <a:lnTo>
                  <a:pt x="0" y="0"/>
                </a:lnTo>
                <a:close/>
              </a:path>
            </a:pathLst>
          </a:custGeom>
          <a:blipFill>
            <a:blip r:embed="rId3"/>
            <a:stretch>
              <a:fillRect l="0" t="0" r="0" b="0"/>
            </a:stretch>
          </a:blipFill>
        </p:spPr>
      </p:sp>
      <p:sp>
        <p:nvSpPr>
          <p:cNvPr name="Freeform 5" id="5"/>
          <p:cNvSpPr/>
          <p:nvPr/>
        </p:nvSpPr>
        <p:spPr>
          <a:xfrm flipH="false" flipV="false" rot="0">
            <a:off x="220326" y="3711161"/>
            <a:ext cx="2147435" cy="2488498"/>
          </a:xfrm>
          <a:custGeom>
            <a:avLst/>
            <a:gdLst/>
            <a:ahLst/>
            <a:cxnLst/>
            <a:rect r="r" b="b" t="t" l="l"/>
            <a:pathLst>
              <a:path h="2488498" w="2147435">
                <a:moveTo>
                  <a:pt x="0" y="0"/>
                </a:moveTo>
                <a:lnTo>
                  <a:pt x="2147435" y="0"/>
                </a:lnTo>
                <a:lnTo>
                  <a:pt x="2147435" y="2488498"/>
                </a:lnTo>
                <a:lnTo>
                  <a:pt x="0" y="2488498"/>
                </a:lnTo>
                <a:lnTo>
                  <a:pt x="0" y="0"/>
                </a:lnTo>
                <a:close/>
              </a:path>
            </a:pathLst>
          </a:custGeom>
          <a:blipFill>
            <a:blip r:embed="rId4"/>
            <a:stretch>
              <a:fillRect l="0" t="0" r="0" b="0"/>
            </a:stretch>
          </a:blipFill>
        </p:spPr>
      </p:sp>
      <p:sp>
        <p:nvSpPr>
          <p:cNvPr name="Freeform 6" id="6"/>
          <p:cNvSpPr/>
          <p:nvPr/>
        </p:nvSpPr>
        <p:spPr>
          <a:xfrm flipH="false" flipV="false" rot="652167">
            <a:off x="3545546" y="1126515"/>
            <a:ext cx="2035781" cy="1962325"/>
          </a:xfrm>
          <a:custGeom>
            <a:avLst/>
            <a:gdLst/>
            <a:ahLst/>
            <a:cxnLst/>
            <a:rect r="r" b="b" t="t" l="l"/>
            <a:pathLst>
              <a:path h="1962325" w="2035781">
                <a:moveTo>
                  <a:pt x="0" y="0"/>
                </a:moveTo>
                <a:lnTo>
                  <a:pt x="2035781" y="0"/>
                </a:lnTo>
                <a:lnTo>
                  <a:pt x="2035781" y="1962325"/>
                </a:lnTo>
                <a:lnTo>
                  <a:pt x="0" y="1962325"/>
                </a:lnTo>
                <a:lnTo>
                  <a:pt x="0" y="0"/>
                </a:lnTo>
                <a:close/>
              </a:path>
            </a:pathLst>
          </a:custGeom>
          <a:blipFill>
            <a:blip r:embed="rId5"/>
            <a:stretch>
              <a:fillRect l="0" t="0" r="0" b="0"/>
            </a:stretch>
          </a:blipFill>
        </p:spPr>
      </p:sp>
      <p:sp>
        <p:nvSpPr>
          <p:cNvPr name="Freeform 7" id="7"/>
          <p:cNvSpPr/>
          <p:nvPr/>
        </p:nvSpPr>
        <p:spPr>
          <a:xfrm flipH="false" flipV="false" rot="-1780909">
            <a:off x="358779" y="7164694"/>
            <a:ext cx="2402485" cy="2085674"/>
          </a:xfrm>
          <a:custGeom>
            <a:avLst/>
            <a:gdLst/>
            <a:ahLst/>
            <a:cxnLst/>
            <a:rect r="r" b="b" t="t" l="l"/>
            <a:pathLst>
              <a:path h="2085674" w="2402485">
                <a:moveTo>
                  <a:pt x="0" y="0"/>
                </a:moveTo>
                <a:lnTo>
                  <a:pt x="2402485" y="0"/>
                </a:lnTo>
                <a:lnTo>
                  <a:pt x="2402485" y="2085673"/>
                </a:lnTo>
                <a:lnTo>
                  <a:pt x="0" y="2085673"/>
                </a:lnTo>
                <a:lnTo>
                  <a:pt x="0" y="0"/>
                </a:lnTo>
                <a:close/>
              </a:path>
            </a:pathLst>
          </a:custGeom>
          <a:blipFill>
            <a:blip r:embed="rId6"/>
            <a:stretch>
              <a:fillRect l="0" t="0" r="0" b="0"/>
            </a:stretch>
          </a:blipFill>
        </p:spPr>
      </p:sp>
      <p:sp>
        <p:nvSpPr>
          <p:cNvPr name="Freeform 8" id="8"/>
          <p:cNvSpPr/>
          <p:nvPr/>
        </p:nvSpPr>
        <p:spPr>
          <a:xfrm flipH="false" flipV="false" rot="0">
            <a:off x="498074" y="1874710"/>
            <a:ext cx="9267020" cy="6537580"/>
          </a:xfrm>
          <a:custGeom>
            <a:avLst/>
            <a:gdLst/>
            <a:ahLst/>
            <a:cxnLst/>
            <a:rect r="r" b="b" t="t" l="l"/>
            <a:pathLst>
              <a:path h="6537580" w="9267020">
                <a:moveTo>
                  <a:pt x="0" y="0"/>
                </a:moveTo>
                <a:lnTo>
                  <a:pt x="9267021" y="0"/>
                </a:lnTo>
                <a:lnTo>
                  <a:pt x="9267021" y="6537580"/>
                </a:lnTo>
                <a:lnTo>
                  <a:pt x="0" y="6537580"/>
                </a:lnTo>
                <a:lnTo>
                  <a:pt x="0" y="0"/>
                </a:lnTo>
                <a:close/>
              </a:path>
            </a:pathLst>
          </a:custGeom>
          <a:blipFill>
            <a:blip r:embed="rId7"/>
            <a:stretch>
              <a:fillRect l="0" t="0" r="0" b="0"/>
            </a:stretch>
          </a:blipFill>
        </p:spPr>
      </p:sp>
      <p:sp>
        <p:nvSpPr>
          <p:cNvPr name="TextBox 9" id="9"/>
          <p:cNvSpPr txBox="true"/>
          <p:nvPr/>
        </p:nvSpPr>
        <p:spPr>
          <a:xfrm rot="0">
            <a:off x="10298086" y="3238500"/>
            <a:ext cx="7475135" cy="1524000"/>
          </a:xfrm>
          <a:prstGeom prst="rect">
            <a:avLst/>
          </a:prstGeom>
        </p:spPr>
        <p:txBody>
          <a:bodyPr anchor="t" rtlCol="false" tIns="0" lIns="0" bIns="0" rIns="0">
            <a:spAutoFit/>
          </a:bodyPr>
          <a:lstStyle/>
          <a:p>
            <a:pPr algn="r">
              <a:lnSpc>
                <a:spcPts val="6000"/>
              </a:lnSpc>
            </a:pPr>
            <a:r>
              <a:rPr lang="en-US" sz="5000">
                <a:solidFill>
                  <a:srgbClr val="242423"/>
                </a:solidFill>
                <a:latin typeface="Heebo Bold"/>
              </a:rPr>
              <a:t>Classification Report of </a:t>
            </a:r>
          </a:p>
          <a:p>
            <a:pPr algn="r">
              <a:lnSpc>
                <a:spcPts val="6000"/>
              </a:lnSpc>
            </a:pPr>
            <a:r>
              <a:rPr lang="en-US" sz="5000">
                <a:solidFill>
                  <a:srgbClr val="242423"/>
                </a:solidFill>
                <a:latin typeface="Heebo Bold"/>
              </a:rPr>
              <a:t>Decision Tree Model</a:t>
            </a:r>
          </a:p>
        </p:txBody>
      </p:sp>
      <p:sp>
        <p:nvSpPr>
          <p:cNvPr name="TextBox 10" id="10"/>
          <p:cNvSpPr txBox="true"/>
          <p:nvPr/>
        </p:nvSpPr>
        <p:spPr>
          <a:xfrm rot="0">
            <a:off x="10298086" y="5593869"/>
            <a:ext cx="7475135" cy="1144906"/>
          </a:xfrm>
          <a:prstGeom prst="rect">
            <a:avLst/>
          </a:prstGeom>
        </p:spPr>
        <p:txBody>
          <a:bodyPr anchor="t" rtlCol="false" tIns="0" lIns="0" bIns="0" rIns="0">
            <a:spAutoFit/>
          </a:bodyPr>
          <a:lstStyle/>
          <a:p>
            <a:pPr algn="r">
              <a:lnSpc>
                <a:spcPts val="4619"/>
              </a:lnSpc>
            </a:pPr>
            <a:r>
              <a:rPr lang="en-US" sz="3299" spc="-32">
                <a:solidFill>
                  <a:srgbClr val="242423"/>
                </a:solidFill>
                <a:latin typeface="Heebo Regular"/>
              </a:rPr>
              <a:t>With Best Parameters:</a:t>
            </a:r>
          </a:p>
          <a:p>
            <a:pPr algn="r" marL="0" indent="0" lvl="0">
              <a:lnSpc>
                <a:spcPts val="4619"/>
              </a:lnSpc>
              <a:spcBef>
                <a:spcPct val="0"/>
              </a:spcBef>
            </a:pPr>
            <a:r>
              <a:rPr lang="en-US" sz="3299" spc="-32">
                <a:solidFill>
                  <a:srgbClr val="242423"/>
                </a:solidFill>
                <a:latin typeface="Heebo Regular"/>
              </a:rPr>
              <a:t>{'criterion': 'entropy', 'max_depth': 15}</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2015284"/>
          </a:xfrm>
          <a:prstGeom prst="rect">
            <a:avLst/>
          </a:prstGeom>
          <a:solidFill>
            <a:srgbClr val="F3F3F3"/>
          </a:solidFill>
        </p:spPr>
      </p:sp>
      <p:sp>
        <p:nvSpPr>
          <p:cNvPr name="Freeform 3" id="3"/>
          <p:cNvSpPr/>
          <p:nvPr/>
        </p:nvSpPr>
        <p:spPr>
          <a:xfrm flipH="false" flipV="false" rot="0">
            <a:off x="1028700" y="2427195"/>
            <a:ext cx="7331960" cy="6831105"/>
          </a:xfrm>
          <a:custGeom>
            <a:avLst/>
            <a:gdLst/>
            <a:ahLst/>
            <a:cxnLst/>
            <a:rect r="r" b="b" t="t" l="l"/>
            <a:pathLst>
              <a:path h="6831105" w="7331960">
                <a:moveTo>
                  <a:pt x="0" y="0"/>
                </a:moveTo>
                <a:lnTo>
                  <a:pt x="7331960" y="0"/>
                </a:lnTo>
                <a:lnTo>
                  <a:pt x="7331960" y="6831105"/>
                </a:lnTo>
                <a:lnTo>
                  <a:pt x="0" y="6831105"/>
                </a:lnTo>
                <a:lnTo>
                  <a:pt x="0" y="0"/>
                </a:lnTo>
                <a:close/>
              </a:path>
            </a:pathLst>
          </a:custGeom>
          <a:blipFill>
            <a:blip r:embed="rId2"/>
            <a:stretch>
              <a:fillRect l="0" t="0" r="0" b="0"/>
            </a:stretch>
          </a:blipFill>
        </p:spPr>
      </p:sp>
      <p:sp>
        <p:nvSpPr>
          <p:cNvPr name="Freeform 4" id="4"/>
          <p:cNvSpPr/>
          <p:nvPr/>
        </p:nvSpPr>
        <p:spPr>
          <a:xfrm flipH="false" flipV="false" rot="0">
            <a:off x="10288988" y="2427195"/>
            <a:ext cx="6970312" cy="6831105"/>
          </a:xfrm>
          <a:custGeom>
            <a:avLst/>
            <a:gdLst/>
            <a:ahLst/>
            <a:cxnLst/>
            <a:rect r="r" b="b" t="t" l="l"/>
            <a:pathLst>
              <a:path h="6831105" w="6970312">
                <a:moveTo>
                  <a:pt x="0" y="0"/>
                </a:moveTo>
                <a:lnTo>
                  <a:pt x="6970312" y="0"/>
                </a:lnTo>
                <a:lnTo>
                  <a:pt x="6970312" y="6831105"/>
                </a:lnTo>
                <a:lnTo>
                  <a:pt x="0" y="6831105"/>
                </a:lnTo>
                <a:lnTo>
                  <a:pt x="0" y="0"/>
                </a:lnTo>
                <a:close/>
              </a:path>
            </a:pathLst>
          </a:custGeom>
          <a:blipFill>
            <a:blip r:embed="rId3"/>
            <a:stretch>
              <a:fillRect l="0" t="0" r="0" b="0"/>
            </a:stretch>
          </a:blipFill>
        </p:spPr>
      </p:sp>
      <p:sp>
        <p:nvSpPr>
          <p:cNvPr name="TextBox 5" id="5"/>
          <p:cNvSpPr txBox="true"/>
          <p:nvPr/>
        </p:nvSpPr>
        <p:spPr>
          <a:xfrm rot="0">
            <a:off x="4232345" y="378039"/>
            <a:ext cx="9823310" cy="762000"/>
          </a:xfrm>
          <a:prstGeom prst="rect">
            <a:avLst/>
          </a:prstGeom>
        </p:spPr>
        <p:txBody>
          <a:bodyPr anchor="t" rtlCol="false" tIns="0" lIns="0" bIns="0" rIns="0">
            <a:spAutoFit/>
          </a:bodyPr>
          <a:lstStyle/>
          <a:p>
            <a:pPr algn="ctr">
              <a:lnSpc>
                <a:spcPts val="6000"/>
              </a:lnSpc>
            </a:pPr>
            <a:r>
              <a:rPr lang="en-US" sz="5000">
                <a:solidFill>
                  <a:srgbClr val="242423"/>
                </a:solidFill>
                <a:latin typeface="Heebo Bold"/>
              </a:rPr>
              <a:t>DECISION TREE</a:t>
            </a:r>
          </a:p>
        </p:txBody>
      </p:sp>
      <p:sp>
        <p:nvSpPr>
          <p:cNvPr name="TextBox 6" id="6"/>
          <p:cNvSpPr txBox="true"/>
          <p:nvPr/>
        </p:nvSpPr>
        <p:spPr>
          <a:xfrm rot="0">
            <a:off x="4232345" y="1073364"/>
            <a:ext cx="9823310" cy="563881"/>
          </a:xfrm>
          <a:prstGeom prst="rect">
            <a:avLst/>
          </a:prstGeom>
        </p:spPr>
        <p:txBody>
          <a:bodyPr anchor="t" rtlCol="false" tIns="0" lIns="0" bIns="0" rIns="0">
            <a:spAutoFit/>
          </a:bodyPr>
          <a:lstStyle/>
          <a:p>
            <a:pPr algn="ctr" marL="0" indent="0" lvl="0">
              <a:lnSpc>
                <a:spcPts val="4619"/>
              </a:lnSpc>
              <a:spcBef>
                <a:spcPct val="0"/>
              </a:spcBef>
            </a:pPr>
            <a:r>
              <a:rPr lang="en-US" sz="3299" spc="-32">
                <a:solidFill>
                  <a:srgbClr val="242423"/>
                </a:solidFill>
                <a:latin typeface="Heebo Regular"/>
              </a:rPr>
              <a:t>Evaluation</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2015284"/>
          </a:xfrm>
          <a:prstGeom prst="rect">
            <a:avLst/>
          </a:prstGeom>
          <a:solidFill>
            <a:srgbClr val="F3F3F3"/>
          </a:solidFill>
        </p:spPr>
      </p:sp>
      <p:sp>
        <p:nvSpPr>
          <p:cNvPr name="Freeform 3" id="3"/>
          <p:cNvSpPr/>
          <p:nvPr/>
        </p:nvSpPr>
        <p:spPr>
          <a:xfrm flipH="false" flipV="false" rot="0">
            <a:off x="0" y="-989815"/>
            <a:ext cx="2360763" cy="2735708"/>
          </a:xfrm>
          <a:custGeom>
            <a:avLst/>
            <a:gdLst/>
            <a:ahLst/>
            <a:cxnLst/>
            <a:rect r="r" b="b" t="t" l="l"/>
            <a:pathLst>
              <a:path h="2735708" w="2360763">
                <a:moveTo>
                  <a:pt x="0" y="0"/>
                </a:moveTo>
                <a:lnTo>
                  <a:pt x="2360763" y="0"/>
                </a:lnTo>
                <a:lnTo>
                  <a:pt x="2360763" y="2735708"/>
                </a:lnTo>
                <a:lnTo>
                  <a:pt x="0" y="2735708"/>
                </a:lnTo>
                <a:lnTo>
                  <a:pt x="0" y="0"/>
                </a:lnTo>
                <a:close/>
              </a:path>
            </a:pathLst>
          </a:custGeom>
          <a:blipFill>
            <a:blip r:embed="rId2"/>
            <a:stretch>
              <a:fillRect l="0" t="0" r="0" b="0"/>
            </a:stretch>
          </a:blipFill>
        </p:spPr>
      </p:sp>
      <p:sp>
        <p:nvSpPr>
          <p:cNvPr name="Freeform 4" id="4"/>
          <p:cNvSpPr/>
          <p:nvPr/>
        </p:nvSpPr>
        <p:spPr>
          <a:xfrm flipH="false" flipV="false" rot="-5815673">
            <a:off x="16405274" y="194690"/>
            <a:ext cx="1708053" cy="1668020"/>
          </a:xfrm>
          <a:custGeom>
            <a:avLst/>
            <a:gdLst/>
            <a:ahLst/>
            <a:cxnLst/>
            <a:rect r="r" b="b" t="t" l="l"/>
            <a:pathLst>
              <a:path h="1668020" w="1708053">
                <a:moveTo>
                  <a:pt x="0" y="0"/>
                </a:moveTo>
                <a:lnTo>
                  <a:pt x="1708052" y="0"/>
                </a:lnTo>
                <a:lnTo>
                  <a:pt x="1708052" y="1668020"/>
                </a:lnTo>
                <a:lnTo>
                  <a:pt x="0" y="1668020"/>
                </a:lnTo>
                <a:lnTo>
                  <a:pt x="0" y="0"/>
                </a:lnTo>
                <a:close/>
              </a:path>
            </a:pathLst>
          </a:custGeom>
          <a:blipFill>
            <a:blip r:embed="rId3"/>
            <a:stretch>
              <a:fillRect l="0" t="0" r="0" b="0"/>
            </a:stretch>
          </a:blipFill>
        </p:spPr>
      </p:sp>
      <p:sp>
        <p:nvSpPr>
          <p:cNvPr name="Freeform 5" id="5"/>
          <p:cNvSpPr/>
          <p:nvPr/>
        </p:nvSpPr>
        <p:spPr>
          <a:xfrm flipH="false" flipV="false" rot="0">
            <a:off x="2617672" y="2494834"/>
            <a:ext cx="13163692" cy="7369867"/>
          </a:xfrm>
          <a:custGeom>
            <a:avLst/>
            <a:gdLst/>
            <a:ahLst/>
            <a:cxnLst/>
            <a:rect r="r" b="b" t="t" l="l"/>
            <a:pathLst>
              <a:path h="7369867" w="13163692">
                <a:moveTo>
                  <a:pt x="0" y="0"/>
                </a:moveTo>
                <a:lnTo>
                  <a:pt x="13163693" y="0"/>
                </a:lnTo>
                <a:lnTo>
                  <a:pt x="13163693" y="7369866"/>
                </a:lnTo>
                <a:lnTo>
                  <a:pt x="0" y="7369866"/>
                </a:lnTo>
                <a:lnTo>
                  <a:pt x="0" y="0"/>
                </a:lnTo>
                <a:close/>
              </a:path>
            </a:pathLst>
          </a:custGeom>
          <a:blipFill>
            <a:blip r:embed="rId4"/>
            <a:stretch>
              <a:fillRect l="0" t="0" r="0" b="0"/>
            </a:stretch>
          </a:blipFill>
        </p:spPr>
      </p:sp>
      <p:sp>
        <p:nvSpPr>
          <p:cNvPr name="TextBox 6" id="6"/>
          <p:cNvSpPr txBox="true"/>
          <p:nvPr/>
        </p:nvSpPr>
        <p:spPr>
          <a:xfrm rot="0">
            <a:off x="4232345" y="378039"/>
            <a:ext cx="9823310" cy="762000"/>
          </a:xfrm>
          <a:prstGeom prst="rect">
            <a:avLst/>
          </a:prstGeom>
        </p:spPr>
        <p:txBody>
          <a:bodyPr anchor="t" rtlCol="false" tIns="0" lIns="0" bIns="0" rIns="0">
            <a:spAutoFit/>
          </a:bodyPr>
          <a:lstStyle/>
          <a:p>
            <a:pPr algn="ctr">
              <a:lnSpc>
                <a:spcPts val="6000"/>
              </a:lnSpc>
            </a:pPr>
            <a:r>
              <a:rPr lang="en-US" sz="5000">
                <a:solidFill>
                  <a:srgbClr val="242423"/>
                </a:solidFill>
                <a:latin typeface="Heebo Bold"/>
              </a:rPr>
              <a:t>EXTREME GRADIENT BOOSTING</a:t>
            </a:r>
          </a:p>
        </p:txBody>
      </p:sp>
      <p:sp>
        <p:nvSpPr>
          <p:cNvPr name="TextBox 7" id="7"/>
          <p:cNvSpPr txBox="true"/>
          <p:nvPr/>
        </p:nvSpPr>
        <p:spPr>
          <a:xfrm rot="0">
            <a:off x="4232345" y="1182012"/>
            <a:ext cx="9823310" cy="563881"/>
          </a:xfrm>
          <a:prstGeom prst="rect">
            <a:avLst/>
          </a:prstGeom>
        </p:spPr>
        <p:txBody>
          <a:bodyPr anchor="t" rtlCol="false" tIns="0" lIns="0" bIns="0" rIns="0">
            <a:spAutoFit/>
          </a:bodyPr>
          <a:lstStyle/>
          <a:p>
            <a:pPr algn="ctr" marL="0" indent="0" lvl="0">
              <a:lnSpc>
                <a:spcPts val="4619"/>
              </a:lnSpc>
              <a:spcBef>
                <a:spcPct val="0"/>
              </a:spcBef>
            </a:pPr>
            <a:r>
              <a:rPr lang="en-US" sz="3299" spc="-32">
                <a:solidFill>
                  <a:srgbClr val="242423"/>
                </a:solidFill>
                <a:latin typeface="Heebo Regular"/>
              </a:rPr>
              <a:t>Model Creation</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5949238" cy="10287000"/>
          </a:xfrm>
          <a:prstGeom prst="rect">
            <a:avLst/>
          </a:prstGeom>
          <a:solidFill>
            <a:srgbClr val="F3F3F3"/>
          </a:solidFill>
        </p:spPr>
      </p:sp>
      <p:sp>
        <p:nvSpPr>
          <p:cNvPr name="Freeform 3" id="3"/>
          <p:cNvSpPr/>
          <p:nvPr/>
        </p:nvSpPr>
        <p:spPr>
          <a:xfrm flipH="false" flipV="false" rot="2130727">
            <a:off x="4253739" y="7691533"/>
            <a:ext cx="2988692" cy="2153823"/>
          </a:xfrm>
          <a:custGeom>
            <a:avLst/>
            <a:gdLst/>
            <a:ahLst/>
            <a:cxnLst/>
            <a:rect r="r" b="b" t="t" l="l"/>
            <a:pathLst>
              <a:path h="2153823" w="2988692">
                <a:moveTo>
                  <a:pt x="0" y="0"/>
                </a:moveTo>
                <a:lnTo>
                  <a:pt x="2988692" y="0"/>
                </a:lnTo>
                <a:lnTo>
                  <a:pt x="2988692" y="2153823"/>
                </a:lnTo>
                <a:lnTo>
                  <a:pt x="0" y="2153823"/>
                </a:lnTo>
                <a:lnTo>
                  <a:pt x="0" y="0"/>
                </a:lnTo>
                <a:close/>
              </a:path>
            </a:pathLst>
          </a:custGeom>
          <a:blipFill>
            <a:blip r:embed="rId2"/>
            <a:stretch>
              <a:fillRect l="0" t="0" r="0" b="0"/>
            </a:stretch>
          </a:blipFill>
        </p:spPr>
      </p:sp>
      <p:sp>
        <p:nvSpPr>
          <p:cNvPr name="Freeform 4" id="4"/>
          <p:cNvSpPr/>
          <p:nvPr/>
        </p:nvSpPr>
        <p:spPr>
          <a:xfrm flipH="false" flipV="false" rot="0">
            <a:off x="-462481" y="-734964"/>
            <a:ext cx="3124970" cy="2965828"/>
          </a:xfrm>
          <a:custGeom>
            <a:avLst/>
            <a:gdLst/>
            <a:ahLst/>
            <a:cxnLst/>
            <a:rect r="r" b="b" t="t" l="l"/>
            <a:pathLst>
              <a:path h="2965828" w="3124970">
                <a:moveTo>
                  <a:pt x="0" y="0"/>
                </a:moveTo>
                <a:lnTo>
                  <a:pt x="3124970" y="0"/>
                </a:lnTo>
                <a:lnTo>
                  <a:pt x="3124970" y="2965828"/>
                </a:lnTo>
                <a:lnTo>
                  <a:pt x="0" y="2965828"/>
                </a:lnTo>
                <a:lnTo>
                  <a:pt x="0" y="0"/>
                </a:lnTo>
                <a:close/>
              </a:path>
            </a:pathLst>
          </a:custGeom>
          <a:blipFill>
            <a:blip r:embed="rId3"/>
            <a:stretch>
              <a:fillRect l="0" t="0" r="0" b="0"/>
            </a:stretch>
          </a:blipFill>
        </p:spPr>
      </p:sp>
      <p:sp>
        <p:nvSpPr>
          <p:cNvPr name="Freeform 5" id="5"/>
          <p:cNvSpPr/>
          <p:nvPr/>
        </p:nvSpPr>
        <p:spPr>
          <a:xfrm flipH="false" flipV="false" rot="0">
            <a:off x="220326" y="3711161"/>
            <a:ext cx="2147435" cy="2488498"/>
          </a:xfrm>
          <a:custGeom>
            <a:avLst/>
            <a:gdLst/>
            <a:ahLst/>
            <a:cxnLst/>
            <a:rect r="r" b="b" t="t" l="l"/>
            <a:pathLst>
              <a:path h="2488498" w="2147435">
                <a:moveTo>
                  <a:pt x="0" y="0"/>
                </a:moveTo>
                <a:lnTo>
                  <a:pt x="2147435" y="0"/>
                </a:lnTo>
                <a:lnTo>
                  <a:pt x="2147435" y="2488498"/>
                </a:lnTo>
                <a:lnTo>
                  <a:pt x="0" y="2488498"/>
                </a:lnTo>
                <a:lnTo>
                  <a:pt x="0" y="0"/>
                </a:lnTo>
                <a:close/>
              </a:path>
            </a:pathLst>
          </a:custGeom>
          <a:blipFill>
            <a:blip r:embed="rId4"/>
            <a:stretch>
              <a:fillRect l="0" t="0" r="0" b="0"/>
            </a:stretch>
          </a:blipFill>
        </p:spPr>
      </p:sp>
      <p:sp>
        <p:nvSpPr>
          <p:cNvPr name="Freeform 6" id="6"/>
          <p:cNvSpPr/>
          <p:nvPr/>
        </p:nvSpPr>
        <p:spPr>
          <a:xfrm flipH="false" flipV="false" rot="652167">
            <a:off x="3545546" y="1126515"/>
            <a:ext cx="2035781" cy="1962325"/>
          </a:xfrm>
          <a:custGeom>
            <a:avLst/>
            <a:gdLst/>
            <a:ahLst/>
            <a:cxnLst/>
            <a:rect r="r" b="b" t="t" l="l"/>
            <a:pathLst>
              <a:path h="1962325" w="2035781">
                <a:moveTo>
                  <a:pt x="0" y="0"/>
                </a:moveTo>
                <a:lnTo>
                  <a:pt x="2035781" y="0"/>
                </a:lnTo>
                <a:lnTo>
                  <a:pt x="2035781" y="1962325"/>
                </a:lnTo>
                <a:lnTo>
                  <a:pt x="0" y="1962325"/>
                </a:lnTo>
                <a:lnTo>
                  <a:pt x="0" y="0"/>
                </a:lnTo>
                <a:close/>
              </a:path>
            </a:pathLst>
          </a:custGeom>
          <a:blipFill>
            <a:blip r:embed="rId5"/>
            <a:stretch>
              <a:fillRect l="0" t="0" r="0" b="0"/>
            </a:stretch>
          </a:blipFill>
        </p:spPr>
      </p:sp>
      <p:sp>
        <p:nvSpPr>
          <p:cNvPr name="Freeform 7" id="7"/>
          <p:cNvSpPr/>
          <p:nvPr/>
        </p:nvSpPr>
        <p:spPr>
          <a:xfrm flipH="false" flipV="false" rot="-1780909">
            <a:off x="358779" y="7164694"/>
            <a:ext cx="2402485" cy="2085674"/>
          </a:xfrm>
          <a:custGeom>
            <a:avLst/>
            <a:gdLst/>
            <a:ahLst/>
            <a:cxnLst/>
            <a:rect r="r" b="b" t="t" l="l"/>
            <a:pathLst>
              <a:path h="2085674" w="2402485">
                <a:moveTo>
                  <a:pt x="0" y="0"/>
                </a:moveTo>
                <a:lnTo>
                  <a:pt x="2402485" y="0"/>
                </a:lnTo>
                <a:lnTo>
                  <a:pt x="2402485" y="2085673"/>
                </a:lnTo>
                <a:lnTo>
                  <a:pt x="0" y="2085673"/>
                </a:lnTo>
                <a:lnTo>
                  <a:pt x="0" y="0"/>
                </a:lnTo>
                <a:close/>
              </a:path>
            </a:pathLst>
          </a:custGeom>
          <a:blipFill>
            <a:blip r:embed="rId6"/>
            <a:stretch>
              <a:fillRect l="0" t="0" r="0" b="0"/>
            </a:stretch>
          </a:blipFill>
        </p:spPr>
      </p:sp>
      <p:sp>
        <p:nvSpPr>
          <p:cNvPr name="Freeform 8" id="8"/>
          <p:cNvSpPr/>
          <p:nvPr/>
        </p:nvSpPr>
        <p:spPr>
          <a:xfrm flipH="false" flipV="false" rot="0">
            <a:off x="485242" y="1851641"/>
            <a:ext cx="9433885" cy="6583719"/>
          </a:xfrm>
          <a:custGeom>
            <a:avLst/>
            <a:gdLst/>
            <a:ahLst/>
            <a:cxnLst/>
            <a:rect r="r" b="b" t="t" l="l"/>
            <a:pathLst>
              <a:path h="6583719" w="9433885">
                <a:moveTo>
                  <a:pt x="0" y="0"/>
                </a:moveTo>
                <a:lnTo>
                  <a:pt x="9433886" y="0"/>
                </a:lnTo>
                <a:lnTo>
                  <a:pt x="9433886" y="6583718"/>
                </a:lnTo>
                <a:lnTo>
                  <a:pt x="0" y="6583718"/>
                </a:lnTo>
                <a:lnTo>
                  <a:pt x="0" y="0"/>
                </a:lnTo>
                <a:close/>
              </a:path>
            </a:pathLst>
          </a:custGeom>
          <a:blipFill>
            <a:blip r:embed="rId7"/>
            <a:stretch>
              <a:fillRect l="0" t="0" r="0" b="0"/>
            </a:stretch>
          </a:blipFill>
        </p:spPr>
      </p:sp>
      <p:sp>
        <p:nvSpPr>
          <p:cNvPr name="TextBox 9" id="9"/>
          <p:cNvSpPr txBox="true"/>
          <p:nvPr/>
        </p:nvSpPr>
        <p:spPr>
          <a:xfrm rot="0">
            <a:off x="10298086" y="3238500"/>
            <a:ext cx="7475135" cy="1524000"/>
          </a:xfrm>
          <a:prstGeom prst="rect">
            <a:avLst/>
          </a:prstGeom>
        </p:spPr>
        <p:txBody>
          <a:bodyPr anchor="t" rtlCol="false" tIns="0" lIns="0" bIns="0" rIns="0">
            <a:spAutoFit/>
          </a:bodyPr>
          <a:lstStyle/>
          <a:p>
            <a:pPr algn="r">
              <a:lnSpc>
                <a:spcPts val="6000"/>
              </a:lnSpc>
            </a:pPr>
            <a:r>
              <a:rPr lang="en-US" sz="5000">
                <a:solidFill>
                  <a:srgbClr val="242423"/>
                </a:solidFill>
                <a:latin typeface="Heebo Bold"/>
              </a:rPr>
              <a:t>Classification Report of </a:t>
            </a:r>
          </a:p>
          <a:p>
            <a:pPr algn="r">
              <a:lnSpc>
                <a:spcPts val="6000"/>
              </a:lnSpc>
            </a:pPr>
            <a:r>
              <a:rPr lang="en-US" sz="5000">
                <a:solidFill>
                  <a:srgbClr val="242423"/>
                </a:solidFill>
                <a:latin typeface="Heebo Bold"/>
              </a:rPr>
              <a:t>xGBoost Model</a:t>
            </a:r>
          </a:p>
        </p:txBody>
      </p:sp>
      <p:sp>
        <p:nvSpPr>
          <p:cNvPr name="TextBox 10" id="10"/>
          <p:cNvSpPr txBox="true"/>
          <p:nvPr/>
        </p:nvSpPr>
        <p:spPr>
          <a:xfrm rot="0">
            <a:off x="10298086" y="5303356"/>
            <a:ext cx="7475135" cy="1725931"/>
          </a:xfrm>
          <a:prstGeom prst="rect">
            <a:avLst/>
          </a:prstGeom>
        </p:spPr>
        <p:txBody>
          <a:bodyPr anchor="t" rtlCol="false" tIns="0" lIns="0" bIns="0" rIns="0">
            <a:spAutoFit/>
          </a:bodyPr>
          <a:lstStyle/>
          <a:p>
            <a:pPr algn="r">
              <a:lnSpc>
                <a:spcPts val="4619"/>
              </a:lnSpc>
            </a:pPr>
            <a:r>
              <a:rPr lang="en-US" sz="3299" spc="-32">
                <a:solidFill>
                  <a:srgbClr val="242423"/>
                </a:solidFill>
                <a:latin typeface="Heebo Regular"/>
              </a:rPr>
              <a:t>With Best Parameters:</a:t>
            </a:r>
          </a:p>
          <a:p>
            <a:pPr algn="r" marL="0" indent="0" lvl="0">
              <a:lnSpc>
                <a:spcPts val="4619"/>
              </a:lnSpc>
              <a:spcBef>
                <a:spcPct val="0"/>
              </a:spcBef>
            </a:pPr>
            <a:r>
              <a:rPr lang="en-US" sz="3299" spc="-32">
                <a:solidFill>
                  <a:srgbClr val="242423"/>
                </a:solidFill>
                <a:latin typeface="Heebo Regular"/>
              </a:rPr>
              <a:t>{'learning_rate': 0.3, 'max_depth': 5, 'n_estimators': 300}</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2015284"/>
          </a:xfrm>
          <a:prstGeom prst="rect">
            <a:avLst/>
          </a:prstGeom>
          <a:solidFill>
            <a:srgbClr val="F3F3F3"/>
          </a:solidFill>
        </p:spPr>
      </p:sp>
      <p:sp>
        <p:nvSpPr>
          <p:cNvPr name="Freeform 3" id="3"/>
          <p:cNvSpPr/>
          <p:nvPr/>
        </p:nvSpPr>
        <p:spPr>
          <a:xfrm flipH="false" flipV="false" rot="0">
            <a:off x="10288988" y="2427195"/>
            <a:ext cx="6970312" cy="6831105"/>
          </a:xfrm>
          <a:custGeom>
            <a:avLst/>
            <a:gdLst/>
            <a:ahLst/>
            <a:cxnLst/>
            <a:rect r="r" b="b" t="t" l="l"/>
            <a:pathLst>
              <a:path h="6831105" w="6970312">
                <a:moveTo>
                  <a:pt x="0" y="0"/>
                </a:moveTo>
                <a:lnTo>
                  <a:pt x="6970312" y="0"/>
                </a:lnTo>
                <a:lnTo>
                  <a:pt x="6970312" y="6831105"/>
                </a:lnTo>
                <a:lnTo>
                  <a:pt x="0" y="6831105"/>
                </a:lnTo>
                <a:lnTo>
                  <a:pt x="0" y="0"/>
                </a:lnTo>
                <a:close/>
              </a:path>
            </a:pathLst>
          </a:custGeom>
          <a:blipFill>
            <a:blip r:embed="rId2"/>
            <a:stretch>
              <a:fillRect l="0" t="0" r="0" b="0"/>
            </a:stretch>
          </a:blipFill>
        </p:spPr>
      </p:sp>
      <p:sp>
        <p:nvSpPr>
          <p:cNvPr name="Freeform 4" id="4"/>
          <p:cNvSpPr/>
          <p:nvPr/>
        </p:nvSpPr>
        <p:spPr>
          <a:xfrm flipH="false" flipV="false" rot="0">
            <a:off x="1118567" y="2427195"/>
            <a:ext cx="7409545" cy="6831105"/>
          </a:xfrm>
          <a:custGeom>
            <a:avLst/>
            <a:gdLst/>
            <a:ahLst/>
            <a:cxnLst/>
            <a:rect r="r" b="b" t="t" l="l"/>
            <a:pathLst>
              <a:path h="6831105" w="7409545">
                <a:moveTo>
                  <a:pt x="0" y="0"/>
                </a:moveTo>
                <a:lnTo>
                  <a:pt x="7409545" y="0"/>
                </a:lnTo>
                <a:lnTo>
                  <a:pt x="7409545" y="6831105"/>
                </a:lnTo>
                <a:lnTo>
                  <a:pt x="0" y="6831105"/>
                </a:lnTo>
                <a:lnTo>
                  <a:pt x="0" y="0"/>
                </a:lnTo>
                <a:close/>
              </a:path>
            </a:pathLst>
          </a:custGeom>
          <a:blipFill>
            <a:blip r:embed="rId3"/>
            <a:stretch>
              <a:fillRect l="0" t="0" r="0" b="0"/>
            </a:stretch>
          </a:blipFill>
        </p:spPr>
      </p:sp>
      <p:sp>
        <p:nvSpPr>
          <p:cNvPr name="TextBox 5" id="5"/>
          <p:cNvSpPr txBox="true"/>
          <p:nvPr/>
        </p:nvSpPr>
        <p:spPr>
          <a:xfrm rot="0">
            <a:off x="4232345" y="378039"/>
            <a:ext cx="9823310" cy="762000"/>
          </a:xfrm>
          <a:prstGeom prst="rect">
            <a:avLst/>
          </a:prstGeom>
        </p:spPr>
        <p:txBody>
          <a:bodyPr anchor="t" rtlCol="false" tIns="0" lIns="0" bIns="0" rIns="0">
            <a:spAutoFit/>
          </a:bodyPr>
          <a:lstStyle/>
          <a:p>
            <a:pPr algn="ctr">
              <a:lnSpc>
                <a:spcPts val="6000"/>
              </a:lnSpc>
            </a:pPr>
            <a:r>
              <a:rPr lang="en-US" sz="5000">
                <a:solidFill>
                  <a:srgbClr val="242423"/>
                </a:solidFill>
                <a:latin typeface="Heebo Bold"/>
              </a:rPr>
              <a:t>XGBOOST</a:t>
            </a:r>
          </a:p>
        </p:txBody>
      </p:sp>
      <p:sp>
        <p:nvSpPr>
          <p:cNvPr name="TextBox 6" id="6"/>
          <p:cNvSpPr txBox="true"/>
          <p:nvPr/>
        </p:nvSpPr>
        <p:spPr>
          <a:xfrm rot="0">
            <a:off x="4232345" y="1073364"/>
            <a:ext cx="9823310" cy="563881"/>
          </a:xfrm>
          <a:prstGeom prst="rect">
            <a:avLst/>
          </a:prstGeom>
        </p:spPr>
        <p:txBody>
          <a:bodyPr anchor="t" rtlCol="false" tIns="0" lIns="0" bIns="0" rIns="0">
            <a:spAutoFit/>
          </a:bodyPr>
          <a:lstStyle/>
          <a:p>
            <a:pPr algn="ctr" marL="0" indent="0" lvl="0">
              <a:lnSpc>
                <a:spcPts val="4619"/>
              </a:lnSpc>
              <a:spcBef>
                <a:spcPct val="0"/>
              </a:spcBef>
            </a:pPr>
            <a:r>
              <a:rPr lang="en-US" sz="3299" spc="-32">
                <a:solidFill>
                  <a:srgbClr val="242423"/>
                </a:solidFill>
                <a:latin typeface="Heebo Regular"/>
              </a:rPr>
              <a:t>Evaluation</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2015284"/>
          </a:xfrm>
          <a:prstGeom prst="rect">
            <a:avLst/>
          </a:prstGeom>
          <a:solidFill>
            <a:srgbClr val="F3F3F3"/>
          </a:solidFill>
        </p:spPr>
      </p:sp>
      <p:sp>
        <p:nvSpPr>
          <p:cNvPr name="Freeform 3" id="3"/>
          <p:cNvSpPr/>
          <p:nvPr/>
        </p:nvSpPr>
        <p:spPr>
          <a:xfrm flipH="false" flipV="false" rot="0">
            <a:off x="3632951" y="2310559"/>
            <a:ext cx="11022097" cy="7740543"/>
          </a:xfrm>
          <a:custGeom>
            <a:avLst/>
            <a:gdLst/>
            <a:ahLst/>
            <a:cxnLst/>
            <a:rect r="r" b="b" t="t" l="l"/>
            <a:pathLst>
              <a:path h="7740543" w="11022097">
                <a:moveTo>
                  <a:pt x="0" y="0"/>
                </a:moveTo>
                <a:lnTo>
                  <a:pt x="11022098" y="0"/>
                </a:lnTo>
                <a:lnTo>
                  <a:pt x="11022098" y="7740543"/>
                </a:lnTo>
                <a:lnTo>
                  <a:pt x="0" y="7740543"/>
                </a:lnTo>
                <a:lnTo>
                  <a:pt x="0" y="0"/>
                </a:lnTo>
                <a:close/>
              </a:path>
            </a:pathLst>
          </a:custGeom>
          <a:blipFill>
            <a:blip r:embed="rId2"/>
            <a:stretch>
              <a:fillRect l="0" t="0" r="0" b="0"/>
            </a:stretch>
          </a:blipFill>
        </p:spPr>
      </p:sp>
      <p:sp>
        <p:nvSpPr>
          <p:cNvPr name="TextBox 4" id="4"/>
          <p:cNvSpPr txBox="true"/>
          <p:nvPr/>
        </p:nvSpPr>
        <p:spPr>
          <a:xfrm rot="0">
            <a:off x="4232345" y="378039"/>
            <a:ext cx="9823310" cy="762000"/>
          </a:xfrm>
          <a:prstGeom prst="rect">
            <a:avLst/>
          </a:prstGeom>
        </p:spPr>
        <p:txBody>
          <a:bodyPr anchor="t" rtlCol="false" tIns="0" lIns="0" bIns="0" rIns="0">
            <a:spAutoFit/>
          </a:bodyPr>
          <a:lstStyle/>
          <a:p>
            <a:pPr algn="ctr">
              <a:lnSpc>
                <a:spcPts val="6000"/>
              </a:lnSpc>
            </a:pPr>
            <a:r>
              <a:rPr lang="en-US" sz="5000">
                <a:solidFill>
                  <a:srgbClr val="242423"/>
                </a:solidFill>
                <a:latin typeface="Heebo Bold"/>
              </a:rPr>
              <a:t>PERBANDINGAN ALGORITMA</a:t>
            </a:r>
          </a:p>
        </p:txBody>
      </p:sp>
      <p:sp>
        <p:nvSpPr>
          <p:cNvPr name="TextBox 5" id="5"/>
          <p:cNvSpPr txBox="true"/>
          <p:nvPr/>
        </p:nvSpPr>
        <p:spPr>
          <a:xfrm rot="0">
            <a:off x="4232345" y="1073364"/>
            <a:ext cx="9823310" cy="563881"/>
          </a:xfrm>
          <a:prstGeom prst="rect">
            <a:avLst/>
          </a:prstGeom>
        </p:spPr>
        <p:txBody>
          <a:bodyPr anchor="t" rtlCol="false" tIns="0" lIns="0" bIns="0" rIns="0">
            <a:spAutoFit/>
          </a:bodyPr>
          <a:lstStyle/>
          <a:p>
            <a:pPr algn="ctr" marL="0" indent="0" lvl="0">
              <a:lnSpc>
                <a:spcPts val="4619"/>
              </a:lnSpc>
              <a:spcBef>
                <a:spcPct val="0"/>
              </a:spcBef>
            </a:pPr>
            <a:r>
              <a:rPr lang="en-US" sz="3299" spc="-32">
                <a:solidFill>
                  <a:srgbClr val="242423"/>
                </a:solidFill>
                <a:latin typeface="Heebo Regular"/>
              </a:rPr>
              <a:t>Visualisasi</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9144000" cy="10287000"/>
          </a:xfrm>
          <a:prstGeom prst="rect">
            <a:avLst/>
          </a:prstGeom>
          <a:solidFill>
            <a:srgbClr val="F3F3F3"/>
          </a:solidFill>
        </p:spPr>
      </p:sp>
      <p:sp>
        <p:nvSpPr>
          <p:cNvPr name="Freeform 3" id="3"/>
          <p:cNvSpPr/>
          <p:nvPr/>
        </p:nvSpPr>
        <p:spPr>
          <a:xfrm flipH="false" flipV="false" rot="0">
            <a:off x="15541752" y="-165950"/>
            <a:ext cx="3435096" cy="1835999"/>
          </a:xfrm>
          <a:custGeom>
            <a:avLst/>
            <a:gdLst/>
            <a:ahLst/>
            <a:cxnLst/>
            <a:rect r="r" b="b" t="t" l="l"/>
            <a:pathLst>
              <a:path h="1835999" w="3435096">
                <a:moveTo>
                  <a:pt x="0" y="0"/>
                </a:moveTo>
                <a:lnTo>
                  <a:pt x="3435096" y="0"/>
                </a:lnTo>
                <a:lnTo>
                  <a:pt x="3435096" y="1835999"/>
                </a:lnTo>
                <a:lnTo>
                  <a:pt x="0" y="1835999"/>
                </a:lnTo>
                <a:lnTo>
                  <a:pt x="0" y="0"/>
                </a:lnTo>
                <a:close/>
              </a:path>
            </a:pathLst>
          </a:custGeom>
          <a:blipFill>
            <a:blip r:embed="rId2"/>
            <a:stretch>
              <a:fillRect l="0" t="0" r="0" b="0"/>
            </a:stretch>
          </a:blipFill>
        </p:spPr>
      </p:sp>
      <p:sp>
        <p:nvSpPr>
          <p:cNvPr name="Freeform 4" id="4"/>
          <p:cNvSpPr/>
          <p:nvPr/>
        </p:nvSpPr>
        <p:spPr>
          <a:xfrm flipH="false" flipV="false" rot="0">
            <a:off x="-533658" y="8190190"/>
            <a:ext cx="3435096" cy="1835999"/>
          </a:xfrm>
          <a:custGeom>
            <a:avLst/>
            <a:gdLst/>
            <a:ahLst/>
            <a:cxnLst/>
            <a:rect r="r" b="b" t="t" l="l"/>
            <a:pathLst>
              <a:path h="1835999" w="3435096">
                <a:moveTo>
                  <a:pt x="0" y="0"/>
                </a:moveTo>
                <a:lnTo>
                  <a:pt x="3435095" y="0"/>
                </a:lnTo>
                <a:lnTo>
                  <a:pt x="3435095" y="1835999"/>
                </a:lnTo>
                <a:lnTo>
                  <a:pt x="0" y="1835999"/>
                </a:lnTo>
                <a:lnTo>
                  <a:pt x="0" y="0"/>
                </a:lnTo>
                <a:close/>
              </a:path>
            </a:pathLst>
          </a:custGeom>
          <a:blipFill>
            <a:blip r:embed="rId2"/>
            <a:stretch>
              <a:fillRect l="0" t="0" r="0" b="0"/>
            </a:stretch>
          </a:blipFill>
        </p:spPr>
      </p:sp>
      <p:sp>
        <p:nvSpPr>
          <p:cNvPr name="Freeform 5" id="5"/>
          <p:cNvSpPr/>
          <p:nvPr/>
        </p:nvSpPr>
        <p:spPr>
          <a:xfrm flipH="false" flipV="false" rot="0">
            <a:off x="6593941" y="2196677"/>
            <a:ext cx="5100118" cy="7566496"/>
          </a:xfrm>
          <a:custGeom>
            <a:avLst/>
            <a:gdLst/>
            <a:ahLst/>
            <a:cxnLst/>
            <a:rect r="r" b="b" t="t" l="l"/>
            <a:pathLst>
              <a:path h="7566496" w="5100118">
                <a:moveTo>
                  <a:pt x="0" y="0"/>
                </a:moveTo>
                <a:lnTo>
                  <a:pt x="5100118" y="0"/>
                </a:lnTo>
                <a:lnTo>
                  <a:pt x="5100118" y="7566496"/>
                </a:lnTo>
                <a:lnTo>
                  <a:pt x="0" y="7566496"/>
                </a:lnTo>
                <a:lnTo>
                  <a:pt x="0" y="0"/>
                </a:lnTo>
                <a:close/>
              </a:path>
            </a:pathLst>
          </a:custGeom>
          <a:blipFill>
            <a:blip r:embed="rId3"/>
            <a:stretch>
              <a:fillRect l="0" t="0" r="0" b="0"/>
            </a:stretch>
          </a:blipFill>
        </p:spPr>
      </p:sp>
      <p:sp>
        <p:nvSpPr>
          <p:cNvPr name="TextBox 6" id="6"/>
          <p:cNvSpPr txBox="true"/>
          <p:nvPr/>
        </p:nvSpPr>
        <p:spPr>
          <a:xfrm rot="0">
            <a:off x="5180350" y="761575"/>
            <a:ext cx="8115300" cy="1266825"/>
          </a:xfrm>
          <a:prstGeom prst="rect">
            <a:avLst/>
          </a:prstGeom>
        </p:spPr>
        <p:txBody>
          <a:bodyPr anchor="t" rtlCol="false" tIns="0" lIns="0" bIns="0" rIns="0">
            <a:spAutoFit/>
          </a:bodyPr>
          <a:lstStyle/>
          <a:p>
            <a:pPr algn="ctr">
              <a:lnSpc>
                <a:spcPts val="10079"/>
              </a:lnSpc>
            </a:pPr>
            <a:r>
              <a:rPr lang="en-US" sz="8399">
                <a:solidFill>
                  <a:srgbClr val="242423"/>
                </a:solidFill>
                <a:latin typeface="Heebo Bold Bold"/>
              </a:rPr>
              <a:t>DEPLOYMENT</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9144000" y="0"/>
            <a:ext cx="9331999" cy="10287000"/>
          </a:xfrm>
          <a:prstGeom prst="rect">
            <a:avLst/>
          </a:prstGeom>
          <a:solidFill>
            <a:srgbClr val="F3F3F3"/>
          </a:solidFill>
        </p:spPr>
      </p:sp>
      <p:sp>
        <p:nvSpPr>
          <p:cNvPr name="Freeform 3" id="3"/>
          <p:cNvSpPr/>
          <p:nvPr/>
        </p:nvSpPr>
        <p:spPr>
          <a:xfrm flipH="false" flipV="false" rot="0">
            <a:off x="372967" y="-2248628"/>
            <a:ext cx="3332972" cy="3163238"/>
          </a:xfrm>
          <a:custGeom>
            <a:avLst/>
            <a:gdLst/>
            <a:ahLst/>
            <a:cxnLst/>
            <a:rect r="r" b="b" t="t" l="l"/>
            <a:pathLst>
              <a:path h="3163238" w="3332972">
                <a:moveTo>
                  <a:pt x="0" y="0"/>
                </a:moveTo>
                <a:lnTo>
                  <a:pt x="3332972" y="0"/>
                </a:lnTo>
                <a:lnTo>
                  <a:pt x="3332972" y="3163238"/>
                </a:lnTo>
                <a:lnTo>
                  <a:pt x="0" y="3163238"/>
                </a:lnTo>
                <a:lnTo>
                  <a:pt x="0" y="0"/>
                </a:lnTo>
                <a:close/>
              </a:path>
            </a:pathLst>
          </a:custGeom>
          <a:blipFill>
            <a:blip r:embed="rId2"/>
            <a:stretch>
              <a:fillRect l="0" t="0" r="0" b="0"/>
            </a:stretch>
          </a:blipFill>
        </p:spPr>
      </p:sp>
      <p:sp>
        <p:nvSpPr>
          <p:cNvPr name="Freeform 4" id="4"/>
          <p:cNvSpPr/>
          <p:nvPr/>
        </p:nvSpPr>
        <p:spPr>
          <a:xfrm flipH="false" flipV="false" rot="0">
            <a:off x="14596557" y="9108190"/>
            <a:ext cx="3332972" cy="3163238"/>
          </a:xfrm>
          <a:custGeom>
            <a:avLst/>
            <a:gdLst/>
            <a:ahLst/>
            <a:cxnLst/>
            <a:rect r="r" b="b" t="t" l="l"/>
            <a:pathLst>
              <a:path h="3163238" w="3332972">
                <a:moveTo>
                  <a:pt x="0" y="0"/>
                </a:moveTo>
                <a:lnTo>
                  <a:pt x="3332972" y="0"/>
                </a:lnTo>
                <a:lnTo>
                  <a:pt x="3332972" y="3163237"/>
                </a:lnTo>
                <a:lnTo>
                  <a:pt x="0" y="3163237"/>
                </a:lnTo>
                <a:lnTo>
                  <a:pt x="0" y="0"/>
                </a:lnTo>
                <a:close/>
              </a:path>
            </a:pathLst>
          </a:custGeom>
          <a:blipFill>
            <a:blip r:embed="rId2"/>
            <a:stretch>
              <a:fillRect l="0" t="0" r="0" b="0"/>
            </a:stretch>
          </a:blipFill>
        </p:spPr>
      </p:sp>
      <p:sp>
        <p:nvSpPr>
          <p:cNvPr name="Freeform 5" id="5"/>
          <p:cNvSpPr/>
          <p:nvPr/>
        </p:nvSpPr>
        <p:spPr>
          <a:xfrm flipH="false" flipV="false" rot="0">
            <a:off x="1028700" y="2327539"/>
            <a:ext cx="9116165" cy="5260916"/>
          </a:xfrm>
          <a:custGeom>
            <a:avLst/>
            <a:gdLst/>
            <a:ahLst/>
            <a:cxnLst/>
            <a:rect r="r" b="b" t="t" l="l"/>
            <a:pathLst>
              <a:path h="5260916" w="9116165">
                <a:moveTo>
                  <a:pt x="0" y="0"/>
                </a:moveTo>
                <a:lnTo>
                  <a:pt x="9116165" y="0"/>
                </a:lnTo>
                <a:lnTo>
                  <a:pt x="9116165" y="5260916"/>
                </a:lnTo>
                <a:lnTo>
                  <a:pt x="0" y="5260916"/>
                </a:lnTo>
                <a:lnTo>
                  <a:pt x="0" y="0"/>
                </a:lnTo>
                <a:close/>
              </a:path>
            </a:pathLst>
          </a:custGeom>
          <a:blipFill>
            <a:blip r:embed="rId3"/>
            <a:stretch>
              <a:fillRect l="0" t="0" r="0" b="0"/>
            </a:stretch>
          </a:blipFill>
        </p:spPr>
      </p:sp>
      <p:sp>
        <p:nvSpPr>
          <p:cNvPr name="Freeform 6" id="6"/>
          <p:cNvSpPr/>
          <p:nvPr/>
        </p:nvSpPr>
        <p:spPr>
          <a:xfrm flipH="false" flipV="false" rot="0">
            <a:off x="9352065" y="4169096"/>
            <a:ext cx="7907235" cy="5339073"/>
          </a:xfrm>
          <a:custGeom>
            <a:avLst/>
            <a:gdLst/>
            <a:ahLst/>
            <a:cxnLst/>
            <a:rect r="r" b="b" t="t" l="l"/>
            <a:pathLst>
              <a:path h="5339073" w="7907235">
                <a:moveTo>
                  <a:pt x="0" y="0"/>
                </a:moveTo>
                <a:lnTo>
                  <a:pt x="7907235" y="0"/>
                </a:lnTo>
                <a:lnTo>
                  <a:pt x="7907235" y="5339073"/>
                </a:lnTo>
                <a:lnTo>
                  <a:pt x="0" y="5339073"/>
                </a:lnTo>
                <a:lnTo>
                  <a:pt x="0" y="0"/>
                </a:lnTo>
                <a:close/>
              </a:path>
            </a:pathLst>
          </a:custGeom>
          <a:blipFill>
            <a:blip r:embed="rId4"/>
            <a:stretch>
              <a:fillRect l="0" t="0" r="0" b="0"/>
            </a:stretch>
          </a:blipFill>
        </p:spPr>
      </p:sp>
      <p:sp>
        <p:nvSpPr>
          <p:cNvPr name="TextBox 7" id="7"/>
          <p:cNvSpPr txBox="true"/>
          <p:nvPr/>
        </p:nvSpPr>
        <p:spPr>
          <a:xfrm rot="0">
            <a:off x="5180350" y="761575"/>
            <a:ext cx="8115300" cy="1266825"/>
          </a:xfrm>
          <a:prstGeom prst="rect">
            <a:avLst/>
          </a:prstGeom>
        </p:spPr>
        <p:txBody>
          <a:bodyPr anchor="t" rtlCol="false" tIns="0" lIns="0" bIns="0" rIns="0">
            <a:spAutoFit/>
          </a:bodyPr>
          <a:lstStyle/>
          <a:p>
            <a:pPr algn="ctr">
              <a:lnSpc>
                <a:spcPts val="10079"/>
              </a:lnSpc>
            </a:pPr>
            <a:r>
              <a:rPr lang="en-US" sz="8399">
                <a:solidFill>
                  <a:srgbClr val="242423"/>
                </a:solidFill>
                <a:latin typeface="Heebo Bold Bold"/>
              </a:rPr>
              <a:t>DEPLOYMENT</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9296120" cy="10287000"/>
          </a:xfrm>
          <a:prstGeom prst="rect">
            <a:avLst/>
          </a:prstGeom>
          <a:solidFill>
            <a:srgbClr val="F3F3F3"/>
          </a:solidFill>
        </p:spPr>
      </p:sp>
      <p:sp>
        <p:nvSpPr>
          <p:cNvPr name="TextBox 3" id="3"/>
          <p:cNvSpPr txBox="true"/>
          <p:nvPr/>
        </p:nvSpPr>
        <p:spPr>
          <a:xfrm rot="0">
            <a:off x="11123939" y="2651124"/>
            <a:ext cx="6805590" cy="4908551"/>
          </a:xfrm>
          <a:prstGeom prst="rect">
            <a:avLst/>
          </a:prstGeom>
        </p:spPr>
        <p:txBody>
          <a:bodyPr anchor="t" rtlCol="false" tIns="0" lIns="0" bIns="0" rIns="0">
            <a:spAutoFit/>
          </a:bodyPr>
          <a:lstStyle/>
          <a:p>
            <a:pPr>
              <a:lnSpc>
                <a:spcPts val="5599"/>
              </a:lnSpc>
              <a:spcBef>
                <a:spcPct val="0"/>
              </a:spcBef>
            </a:pPr>
            <a:r>
              <a:rPr lang="en-US" sz="3999" spc="-39">
                <a:solidFill>
                  <a:srgbClr val="242423"/>
                </a:solidFill>
                <a:latin typeface="Heebo Regular Bold"/>
              </a:rPr>
              <a:t>xGBoost </a:t>
            </a:r>
            <a:r>
              <a:rPr lang="en-US" sz="3999" spc="-39">
                <a:solidFill>
                  <a:srgbClr val="242423"/>
                </a:solidFill>
                <a:latin typeface="Heebo Regular"/>
              </a:rPr>
              <a:t>is an algorithm with the highest accuracy of 96.8%, while the </a:t>
            </a:r>
            <a:r>
              <a:rPr lang="en-US" sz="3999" spc="-39">
                <a:solidFill>
                  <a:srgbClr val="242423"/>
                </a:solidFill>
                <a:latin typeface="Heebo Regular Bold"/>
              </a:rPr>
              <a:t>highest recall score</a:t>
            </a:r>
            <a:r>
              <a:rPr lang="en-US" sz="3999" spc="-39">
                <a:solidFill>
                  <a:srgbClr val="242423"/>
                </a:solidFill>
                <a:latin typeface="Heebo Regular"/>
              </a:rPr>
              <a:t> </a:t>
            </a:r>
            <a:r>
              <a:rPr lang="en-US" sz="3999" spc="-39">
                <a:solidFill>
                  <a:srgbClr val="242423"/>
                </a:solidFill>
                <a:latin typeface="Heebo Regular Bold"/>
              </a:rPr>
              <a:t>is achieved by KNN</a:t>
            </a:r>
            <a:r>
              <a:rPr lang="en-US" sz="3999" spc="-39">
                <a:solidFill>
                  <a:srgbClr val="242423"/>
                </a:solidFill>
                <a:latin typeface="Heebo Regular"/>
              </a:rPr>
              <a:t> with 96.8%. On the other hand, </a:t>
            </a:r>
            <a:r>
              <a:rPr lang="en-US" sz="3999" spc="-39">
                <a:solidFill>
                  <a:srgbClr val="242423"/>
                </a:solidFill>
                <a:latin typeface="Heebo Regular Bold"/>
              </a:rPr>
              <a:t>SVM produces the lowest overall score</a:t>
            </a:r>
            <a:r>
              <a:rPr lang="en-US" sz="3999" spc="-39">
                <a:solidFill>
                  <a:srgbClr val="242423"/>
                </a:solidFill>
                <a:latin typeface="Heebo Regular"/>
              </a:rPr>
              <a:t>.</a:t>
            </a:r>
          </a:p>
        </p:txBody>
      </p:sp>
      <p:sp>
        <p:nvSpPr>
          <p:cNvPr name="Freeform 4" id="4"/>
          <p:cNvSpPr/>
          <p:nvPr/>
        </p:nvSpPr>
        <p:spPr>
          <a:xfrm flipH="false" flipV="false" rot="0">
            <a:off x="7477514" y="3561881"/>
            <a:ext cx="3332972" cy="3163238"/>
          </a:xfrm>
          <a:custGeom>
            <a:avLst/>
            <a:gdLst/>
            <a:ahLst/>
            <a:cxnLst/>
            <a:rect r="r" b="b" t="t" l="l"/>
            <a:pathLst>
              <a:path h="3163238" w="3332972">
                <a:moveTo>
                  <a:pt x="0" y="0"/>
                </a:moveTo>
                <a:lnTo>
                  <a:pt x="3332972" y="0"/>
                </a:lnTo>
                <a:lnTo>
                  <a:pt x="3332972" y="3163238"/>
                </a:lnTo>
                <a:lnTo>
                  <a:pt x="0" y="3163238"/>
                </a:lnTo>
                <a:lnTo>
                  <a:pt x="0" y="0"/>
                </a:lnTo>
                <a:close/>
              </a:path>
            </a:pathLst>
          </a:custGeom>
          <a:blipFill>
            <a:blip r:embed="rId2"/>
            <a:stretch>
              <a:fillRect l="0" t="0" r="0" b="0"/>
            </a:stretch>
          </a:blipFill>
        </p:spPr>
      </p:sp>
      <p:sp>
        <p:nvSpPr>
          <p:cNvPr name="TextBox 5" id="5"/>
          <p:cNvSpPr txBox="true"/>
          <p:nvPr/>
        </p:nvSpPr>
        <p:spPr>
          <a:xfrm rot="0">
            <a:off x="590410" y="4514850"/>
            <a:ext cx="8115300" cy="1266825"/>
          </a:xfrm>
          <a:prstGeom prst="rect">
            <a:avLst/>
          </a:prstGeom>
        </p:spPr>
        <p:txBody>
          <a:bodyPr anchor="t" rtlCol="false" tIns="0" lIns="0" bIns="0" rIns="0">
            <a:spAutoFit/>
          </a:bodyPr>
          <a:lstStyle/>
          <a:p>
            <a:pPr>
              <a:lnSpc>
                <a:spcPts val="10079"/>
              </a:lnSpc>
            </a:pPr>
            <a:r>
              <a:rPr lang="en-US" sz="8399">
                <a:solidFill>
                  <a:srgbClr val="242423"/>
                </a:solidFill>
                <a:latin typeface="Heebo Bold Bold"/>
              </a:rPr>
              <a:t>CONCLUSION</a:t>
            </a:r>
          </a:p>
        </p:txBody>
      </p:sp>
      <p:sp>
        <p:nvSpPr>
          <p:cNvPr name="Freeform 6" id="6"/>
          <p:cNvSpPr/>
          <p:nvPr/>
        </p:nvSpPr>
        <p:spPr>
          <a:xfrm flipH="false" flipV="false" rot="0">
            <a:off x="15541752" y="-165950"/>
            <a:ext cx="3435096" cy="1835999"/>
          </a:xfrm>
          <a:custGeom>
            <a:avLst/>
            <a:gdLst/>
            <a:ahLst/>
            <a:cxnLst/>
            <a:rect r="r" b="b" t="t" l="l"/>
            <a:pathLst>
              <a:path h="1835999" w="3435096">
                <a:moveTo>
                  <a:pt x="0" y="0"/>
                </a:moveTo>
                <a:lnTo>
                  <a:pt x="3435096" y="0"/>
                </a:lnTo>
                <a:lnTo>
                  <a:pt x="3435096" y="1835999"/>
                </a:lnTo>
                <a:lnTo>
                  <a:pt x="0" y="1835999"/>
                </a:lnTo>
                <a:lnTo>
                  <a:pt x="0" y="0"/>
                </a:lnTo>
                <a:close/>
              </a:path>
            </a:pathLst>
          </a:custGeom>
          <a:blipFill>
            <a:blip r:embed="rId3"/>
            <a:stretch>
              <a:fillRect l="0" t="0" r="0" b="0"/>
            </a:stretch>
          </a:blipFill>
        </p:spPr>
      </p:sp>
      <p:sp>
        <p:nvSpPr>
          <p:cNvPr name="Freeform 7" id="7"/>
          <p:cNvSpPr/>
          <p:nvPr/>
        </p:nvSpPr>
        <p:spPr>
          <a:xfrm flipH="false" flipV="false" rot="0">
            <a:off x="-533658" y="8190190"/>
            <a:ext cx="3435096" cy="1835999"/>
          </a:xfrm>
          <a:custGeom>
            <a:avLst/>
            <a:gdLst/>
            <a:ahLst/>
            <a:cxnLst/>
            <a:rect r="r" b="b" t="t" l="l"/>
            <a:pathLst>
              <a:path h="1835999" w="3435096">
                <a:moveTo>
                  <a:pt x="0" y="0"/>
                </a:moveTo>
                <a:lnTo>
                  <a:pt x="3435095" y="0"/>
                </a:lnTo>
                <a:lnTo>
                  <a:pt x="3435095" y="1835999"/>
                </a:lnTo>
                <a:lnTo>
                  <a:pt x="0" y="1835999"/>
                </a:lnTo>
                <a:lnTo>
                  <a:pt x="0" y="0"/>
                </a:lnTo>
                <a:close/>
              </a:path>
            </a:pathLst>
          </a:custGeom>
          <a:blipFill>
            <a:blip r:embed="rId3"/>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4277905" y="3221928"/>
            <a:ext cx="9732191" cy="3843144"/>
          </a:xfrm>
          <a:prstGeom prst="rect">
            <a:avLst/>
          </a:prstGeom>
          <a:solidFill>
            <a:srgbClr val="F3F3F3"/>
          </a:solidFill>
        </p:spPr>
      </p:sp>
      <p:sp>
        <p:nvSpPr>
          <p:cNvPr name="TextBox 3" id="3"/>
          <p:cNvSpPr txBox="true"/>
          <p:nvPr/>
        </p:nvSpPr>
        <p:spPr>
          <a:xfrm rot="0">
            <a:off x="5328862" y="4629150"/>
            <a:ext cx="7630276" cy="1028700"/>
          </a:xfrm>
          <a:prstGeom prst="rect">
            <a:avLst/>
          </a:prstGeom>
        </p:spPr>
        <p:txBody>
          <a:bodyPr anchor="t" rtlCol="false" tIns="0" lIns="0" bIns="0" rIns="0">
            <a:spAutoFit/>
          </a:bodyPr>
          <a:lstStyle/>
          <a:p>
            <a:pPr algn="ctr">
              <a:lnSpc>
                <a:spcPts val="8160"/>
              </a:lnSpc>
            </a:pPr>
            <a:r>
              <a:rPr lang="en-US" sz="6800">
                <a:solidFill>
                  <a:srgbClr val="242423"/>
                </a:solidFill>
                <a:latin typeface="Heebo Bold Bold"/>
              </a:rPr>
              <a:t>INTRODUCTION</a:t>
            </a:r>
          </a:p>
        </p:txBody>
      </p:sp>
      <p:sp>
        <p:nvSpPr>
          <p:cNvPr name="Freeform 4" id="4"/>
          <p:cNvSpPr/>
          <p:nvPr/>
        </p:nvSpPr>
        <p:spPr>
          <a:xfrm flipH="false" flipV="false" rot="0">
            <a:off x="1448157" y="8998096"/>
            <a:ext cx="3577023" cy="2577807"/>
          </a:xfrm>
          <a:custGeom>
            <a:avLst/>
            <a:gdLst/>
            <a:ahLst/>
            <a:cxnLst/>
            <a:rect r="r" b="b" t="t" l="l"/>
            <a:pathLst>
              <a:path h="2577807" w="3577023">
                <a:moveTo>
                  <a:pt x="0" y="0"/>
                </a:moveTo>
                <a:lnTo>
                  <a:pt x="3577022" y="0"/>
                </a:lnTo>
                <a:lnTo>
                  <a:pt x="3577022" y="2577808"/>
                </a:lnTo>
                <a:lnTo>
                  <a:pt x="0" y="2577808"/>
                </a:lnTo>
                <a:lnTo>
                  <a:pt x="0" y="0"/>
                </a:lnTo>
                <a:close/>
              </a:path>
            </a:pathLst>
          </a:custGeom>
          <a:blipFill>
            <a:blip r:embed="rId2"/>
            <a:stretch>
              <a:fillRect l="0" t="0" r="0" b="0"/>
            </a:stretch>
          </a:blipFill>
        </p:spPr>
      </p:sp>
      <p:sp>
        <p:nvSpPr>
          <p:cNvPr name="Freeform 5" id="5"/>
          <p:cNvSpPr/>
          <p:nvPr/>
        </p:nvSpPr>
        <p:spPr>
          <a:xfrm flipH="false" flipV="false" rot="0">
            <a:off x="-205608" y="8590997"/>
            <a:ext cx="2034287" cy="2102749"/>
          </a:xfrm>
          <a:custGeom>
            <a:avLst/>
            <a:gdLst/>
            <a:ahLst/>
            <a:cxnLst/>
            <a:rect r="r" b="b" t="t" l="l"/>
            <a:pathLst>
              <a:path h="2102749" w="2034287">
                <a:moveTo>
                  <a:pt x="0" y="0"/>
                </a:moveTo>
                <a:lnTo>
                  <a:pt x="2034287" y="0"/>
                </a:lnTo>
                <a:lnTo>
                  <a:pt x="2034287" y="2102749"/>
                </a:lnTo>
                <a:lnTo>
                  <a:pt x="0" y="2102749"/>
                </a:lnTo>
                <a:lnTo>
                  <a:pt x="0" y="0"/>
                </a:lnTo>
                <a:close/>
              </a:path>
            </a:pathLst>
          </a:custGeom>
          <a:blipFill>
            <a:blip r:embed="rId3"/>
            <a:stretch>
              <a:fillRect l="0" t="0" r="0" b="0"/>
            </a:stretch>
          </a:blipFill>
        </p:spPr>
      </p:sp>
      <p:sp>
        <p:nvSpPr>
          <p:cNvPr name="Freeform 6" id="6"/>
          <p:cNvSpPr/>
          <p:nvPr/>
        </p:nvSpPr>
        <p:spPr>
          <a:xfrm flipH="false" flipV="false" rot="0">
            <a:off x="0" y="-310864"/>
            <a:ext cx="2288461" cy="2205888"/>
          </a:xfrm>
          <a:custGeom>
            <a:avLst/>
            <a:gdLst/>
            <a:ahLst/>
            <a:cxnLst/>
            <a:rect r="r" b="b" t="t" l="l"/>
            <a:pathLst>
              <a:path h="2205888" w="2288461">
                <a:moveTo>
                  <a:pt x="0" y="0"/>
                </a:moveTo>
                <a:lnTo>
                  <a:pt x="2288461" y="0"/>
                </a:lnTo>
                <a:lnTo>
                  <a:pt x="2288461" y="2205887"/>
                </a:lnTo>
                <a:lnTo>
                  <a:pt x="0" y="2205887"/>
                </a:lnTo>
                <a:lnTo>
                  <a:pt x="0" y="0"/>
                </a:lnTo>
                <a:close/>
              </a:path>
            </a:pathLst>
          </a:custGeom>
          <a:blipFill>
            <a:blip r:embed="rId4"/>
            <a:stretch>
              <a:fillRect l="0" t="0" r="0" b="0"/>
            </a:stretch>
          </a:blipFill>
        </p:spPr>
      </p:sp>
      <p:sp>
        <p:nvSpPr>
          <p:cNvPr name="Freeform 7" id="7"/>
          <p:cNvSpPr/>
          <p:nvPr/>
        </p:nvSpPr>
        <p:spPr>
          <a:xfrm flipH="false" flipV="false" rot="0">
            <a:off x="12257525" y="-1367854"/>
            <a:ext cx="2360763" cy="2735708"/>
          </a:xfrm>
          <a:custGeom>
            <a:avLst/>
            <a:gdLst/>
            <a:ahLst/>
            <a:cxnLst/>
            <a:rect r="r" b="b" t="t" l="l"/>
            <a:pathLst>
              <a:path h="2735708" w="2360763">
                <a:moveTo>
                  <a:pt x="0" y="0"/>
                </a:moveTo>
                <a:lnTo>
                  <a:pt x="2360763" y="0"/>
                </a:lnTo>
                <a:lnTo>
                  <a:pt x="2360763" y="2735708"/>
                </a:lnTo>
                <a:lnTo>
                  <a:pt x="0" y="2735708"/>
                </a:lnTo>
                <a:lnTo>
                  <a:pt x="0" y="0"/>
                </a:lnTo>
                <a:close/>
              </a:path>
            </a:pathLst>
          </a:custGeom>
          <a:blipFill>
            <a:blip r:embed="rId5"/>
            <a:stretch>
              <a:fillRect l="0" t="0" r="0" b="0"/>
            </a:stretch>
          </a:blipFill>
        </p:spPr>
      </p:sp>
      <p:sp>
        <p:nvSpPr>
          <p:cNvPr name="Freeform 8" id="8"/>
          <p:cNvSpPr/>
          <p:nvPr/>
        </p:nvSpPr>
        <p:spPr>
          <a:xfrm flipH="false" flipV="false" rot="-543985">
            <a:off x="14499898" y="6994427"/>
            <a:ext cx="7576205" cy="7398637"/>
          </a:xfrm>
          <a:custGeom>
            <a:avLst/>
            <a:gdLst/>
            <a:ahLst/>
            <a:cxnLst/>
            <a:rect r="r" b="b" t="t" l="l"/>
            <a:pathLst>
              <a:path h="7398637" w="7576205">
                <a:moveTo>
                  <a:pt x="0" y="0"/>
                </a:moveTo>
                <a:lnTo>
                  <a:pt x="7576204" y="0"/>
                </a:lnTo>
                <a:lnTo>
                  <a:pt x="7576204" y="7398637"/>
                </a:lnTo>
                <a:lnTo>
                  <a:pt x="0" y="7398637"/>
                </a:lnTo>
                <a:lnTo>
                  <a:pt x="0" y="0"/>
                </a:lnTo>
                <a:close/>
              </a:path>
            </a:pathLst>
          </a:custGeom>
          <a:blipFill>
            <a:blip r:embed="rId6"/>
            <a:stretch>
              <a:fillRect l="0" t="0" r="0" b="0"/>
            </a:stretch>
          </a:blipFill>
        </p:spPr>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28700" y="1028700"/>
            <a:ext cx="16230600" cy="8229600"/>
          </a:xfrm>
          <a:prstGeom prst="rect">
            <a:avLst/>
          </a:prstGeom>
          <a:solidFill>
            <a:srgbClr val="F3F3F3"/>
          </a:solidFill>
        </p:spPr>
      </p:sp>
      <p:sp>
        <p:nvSpPr>
          <p:cNvPr name="Freeform 3" id="3"/>
          <p:cNvSpPr/>
          <p:nvPr/>
        </p:nvSpPr>
        <p:spPr>
          <a:xfrm flipH="false" flipV="false" rot="0">
            <a:off x="7629634" y="8290332"/>
            <a:ext cx="3332972" cy="3163238"/>
          </a:xfrm>
          <a:custGeom>
            <a:avLst/>
            <a:gdLst/>
            <a:ahLst/>
            <a:cxnLst/>
            <a:rect r="r" b="b" t="t" l="l"/>
            <a:pathLst>
              <a:path h="3163238" w="3332972">
                <a:moveTo>
                  <a:pt x="0" y="0"/>
                </a:moveTo>
                <a:lnTo>
                  <a:pt x="3332972" y="0"/>
                </a:lnTo>
                <a:lnTo>
                  <a:pt x="3332972" y="3163238"/>
                </a:lnTo>
                <a:lnTo>
                  <a:pt x="0" y="3163238"/>
                </a:lnTo>
                <a:lnTo>
                  <a:pt x="0" y="0"/>
                </a:lnTo>
                <a:close/>
              </a:path>
            </a:pathLst>
          </a:custGeom>
          <a:blipFill>
            <a:blip r:embed="rId2"/>
            <a:stretch>
              <a:fillRect l="0" t="0" r="0" b="0"/>
            </a:stretch>
          </a:blipFill>
        </p:spPr>
      </p:sp>
      <p:sp>
        <p:nvSpPr>
          <p:cNvPr name="TextBox 4" id="4"/>
          <p:cNvSpPr txBox="true"/>
          <p:nvPr/>
        </p:nvSpPr>
        <p:spPr>
          <a:xfrm rot="0">
            <a:off x="5238470" y="4367083"/>
            <a:ext cx="8115300" cy="1266825"/>
          </a:xfrm>
          <a:prstGeom prst="rect">
            <a:avLst/>
          </a:prstGeom>
        </p:spPr>
        <p:txBody>
          <a:bodyPr anchor="t" rtlCol="false" tIns="0" lIns="0" bIns="0" rIns="0">
            <a:spAutoFit/>
          </a:bodyPr>
          <a:lstStyle/>
          <a:p>
            <a:pPr algn="ctr">
              <a:lnSpc>
                <a:spcPts val="10079"/>
              </a:lnSpc>
            </a:pPr>
            <a:r>
              <a:rPr lang="en-US" sz="8399">
                <a:solidFill>
                  <a:srgbClr val="242423"/>
                </a:solidFill>
                <a:latin typeface="Heebo Bold Bold"/>
              </a:rPr>
              <a:t>REFERENCES</a:t>
            </a:r>
          </a:p>
        </p:txBody>
      </p:sp>
      <p:sp>
        <p:nvSpPr>
          <p:cNvPr name="Freeform 5" id="5"/>
          <p:cNvSpPr/>
          <p:nvPr/>
        </p:nvSpPr>
        <p:spPr>
          <a:xfrm flipH="false" flipV="false" rot="1249642">
            <a:off x="7578572" y="-685560"/>
            <a:ext cx="3435096" cy="1835999"/>
          </a:xfrm>
          <a:custGeom>
            <a:avLst/>
            <a:gdLst/>
            <a:ahLst/>
            <a:cxnLst/>
            <a:rect r="r" b="b" t="t" l="l"/>
            <a:pathLst>
              <a:path h="1835999" w="3435096">
                <a:moveTo>
                  <a:pt x="0" y="0"/>
                </a:moveTo>
                <a:lnTo>
                  <a:pt x="3435096" y="0"/>
                </a:lnTo>
                <a:lnTo>
                  <a:pt x="3435096" y="1835999"/>
                </a:lnTo>
                <a:lnTo>
                  <a:pt x="0" y="1835999"/>
                </a:lnTo>
                <a:lnTo>
                  <a:pt x="0" y="0"/>
                </a:lnTo>
                <a:close/>
              </a:path>
            </a:pathLst>
          </a:custGeom>
          <a:blipFill>
            <a:blip r:embed="rId3"/>
            <a:stretch>
              <a:fillRect l="0" t="0" r="0" b="0"/>
            </a:stretch>
          </a:blipFill>
        </p:spPr>
      </p:sp>
    </p:spTree>
  </p:cSld>
  <p:clrMapOvr>
    <a:masterClrMapping/>
  </p:clrMapOvr>
</p:sld>
</file>

<file path=ppt/slides/slide6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42407" y="674370"/>
            <a:ext cx="18003186" cy="8900160"/>
          </a:xfrm>
          <a:prstGeom prst="rect">
            <a:avLst/>
          </a:prstGeom>
        </p:spPr>
        <p:txBody>
          <a:bodyPr anchor="t" rtlCol="false" tIns="0" lIns="0" bIns="0" rIns="0">
            <a:spAutoFit/>
          </a:bodyPr>
          <a:lstStyle/>
          <a:p>
            <a:pPr algn="just" marL="453390" indent="-226695" lvl="1">
              <a:lnSpc>
                <a:spcPts val="2940"/>
              </a:lnSpc>
              <a:buFont typeface="Arial"/>
              <a:buChar char="•"/>
            </a:pPr>
            <a:r>
              <a:rPr lang="en-US" sz="2100" spc="-21">
                <a:solidFill>
                  <a:srgbClr val="242423"/>
                </a:solidFill>
                <a:latin typeface="Heebo Regular Bold"/>
              </a:rPr>
              <a:t>Owolabi, M. O., Thrift, A. G., &amp; Mahal, A. (2022). Primary stroke prevention worldwide: translating evidence into action. The Lancet Public Health, 7(1), e74-e85. https://doi.org/10.1016/S2468-2667(21)00230-9</a:t>
            </a:r>
          </a:p>
          <a:p>
            <a:pPr algn="just" marL="453390" indent="-226695" lvl="1">
              <a:lnSpc>
                <a:spcPts val="2940"/>
              </a:lnSpc>
              <a:buFont typeface="Arial"/>
              <a:buChar char="•"/>
            </a:pPr>
            <a:r>
              <a:rPr lang="en-US" sz="2100" spc="-21">
                <a:solidFill>
                  <a:srgbClr val="242423"/>
                </a:solidFill>
                <a:latin typeface="Heebo Regular Bold"/>
              </a:rPr>
              <a:t>Maskuri, M. N., Sukerti, K., &amp; Bhakti, H. (2022, Mei). Penerapan Algoritma K-Nearest Neighbor (KNN) untuk Memprediksi Penyakit Stroke. Jurnal Ilmiah Intech : Information Technology Journal Of UMUS, 4(1), 130-140. http://jurnal.umus.ac.id/index.php/intech/article/view/751/452</a:t>
            </a:r>
          </a:p>
          <a:p>
            <a:pPr algn="just" marL="453390" indent="-226695" lvl="1">
              <a:lnSpc>
                <a:spcPts val="2940"/>
              </a:lnSpc>
              <a:buFont typeface="Arial"/>
              <a:buChar char="•"/>
            </a:pPr>
            <a:r>
              <a:rPr lang="en-US" sz="2100" spc="-21">
                <a:solidFill>
                  <a:srgbClr val="242423"/>
                </a:solidFill>
                <a:latin typeface="Heebo Regular Bold"/>
              </a:rPr>
              <a:t>P. S. Kohli and S. Arora, (2018). Application of Machine Learning in Disease Prediction. 4th International Conference on Computing Communication and Automation (ICCCA), 1-4, 10.1109/CCAA.2018.8777449.</a:t>
            </a:r>
          </a:p>
          <a:p>
            <a:pPr algn="just" marL="453390" indent="-226695" lvl="1">
              <a:lnSpc>
                <a:spcPts val="2940"/>
              </a:lnSpc>
              <a:buFont typeface="Arial"/>
              <a:buChar char="•"/>
            </a:pPr>
            <a:r>
              <a:rPr lang="en-US" sz="2100" spc="-21">
                <a:solidFill>
                  <a:srgbClr val="242423"/>
                </a:solidFill>
                <a:latin typeface="Heebo Regular Bold"/>
              </a:rPr>
              <a:t>A. M. Rahim, A. Sunyoto, and M. R. Arief, “Stroke prediction using machine learning method with extreme gradient boosting algorithm,” MATRIK : Jurnal Manajemen, Teknik Informatika dan Rekayasa Komputer, vol. 21, no. 3, pp. 595–606, 2022. doi:10.30812/matrik.v21i3.1666</a:t>
            </a:r>
          </a:p>
          <a:p>
            <a:pPr algn="just" marL="453390" indent="-226695" lvl="1">
              <a:lnSpc>
                <a:spcPts val="2940"/>
              </a:lnSpc>
              <a:buFont typeface="Arial"/>
              <a:buChar char="•"/>
            </a:pPr>
            <a:r>
              <a:rPr lang="en-US" sz="2100" spc="-21">
                <a:solidFill>
                  <a:srgbClr val="242423"/>
                </a:solidFill>
                <a:latin typeface="Heebo Regular Bold"/>
              </a:rPr>
              <a:t>Chen, T., &amp; He, T. (2017, January 4). xgboost: eXtreme Gradient Boosting [Package Version: 0.6-4]. https://cran.r-project.org/web/packages/xgboost/vignettes/xgboost.pdf</a:t>
            </a:r>
          </a:p>
          <a:p>
            <a:pPr algn="just" marL="453390" indent="-226695" lvl="1">
              <a:lnSpc>
                <a:spcPts val="2940"/>
              </a:lnSpc>
              <a:buFont typeface="Arial"/>
              <a:buChar char="•"/>
            </a:pPr>
            <a:r>
              <a:rPr lang="en-US" sz="2100" spc="-21">
                <a:solidFill>
                  <a:srgbClr val="242423"/>
                </a:solidFill>
                <a:latin typeface="Heebo Regular Bold"/>
              </a:rPr>
              <a:t>S. E. Herni Yulianti, Oni Soesanto, and Yuana Sukmawaty, “Penerapan metode extreme gradient boosting (XGBOOST) pada klasifikasi Nasabah Kartu Kredit,” Journal of Mathematics Theory and Application, vol. 4, no. 1, pp. 21–26, 2022. doi:10.31605/jomta.v4i1.1792</a:t>
            </a:r>
          </a:p>
          <a:p>
            <a:pPr algn="just" marL="453390" indent="-226695" lvl="1">
              <a:lnSpc>
                <a:spcPts val="2940"/>
              </a:lnSpc>
              <a:buFont typeface="Arial"/>
              <a:buChar char="•"/>
            </a:pPr>
            <a:r>
              <a:rPr lang="en-US" sz="2100" spc="-21">
                <a:solidFill>
                  <a:srgbClr val="242423"/>
                </a:solidFill>
                <a:latin typeface="Heebo Regular Bold"/>
              </a:rPr>
              <a:t>Jijo, B. T., &amp; Abdulazeez, A. M. (2021). Classification Based on Decision Tree Algorithm for Machine Learning. Journal of Applied Science and Technology Trends, 2(1), 20 - 28. https://www.researchgate.net/profile/Purvi-Prajapati/publication/330138092_Study_and_Analysis_of_Decision_Tree_Based_Classification_Algorithms/links/5d2c4a91458515c11c3166b3/Study-and-Analysis-of-Decision-Tree-Based-Classification-Algorithms.pdf</a:t>
            </a:r>
          </a:p>
          <a:p>
            <a:pPr algn="just" marL="453390" indent="-226695" lvl="1">
              <a:lnSpc>
                <a:spcPts val="2940"/>
              </a:lnSpc>
              <a:buFont typeface="Arial"/>
              <a:buChar char="•"/>
            </a:pPr>
            <a:r>
              <a:rPr lang="en-US" sz="2100" spc="-21">
                <a:solidFill>
                  <a:srgbClr val="242423"/>
                </a:solidFill>
                <a:latin typeface="Heebo Regular Bold"/>
              </a:rPr>
              <a:t>Z. Zhang, “Introduction to machine learning: K-Nearest Neighbors,” Annals of Translational Medicine, vol. 4, no. 11, pp. 218–218, 2016. doi:10.21037/atm.2016.03.37</a:t>
            </a:r>
          </a:p>
          <a:p>
            <a:pPr algn="just" marL="453390" indent="-226695" lvl="1">
              <a:lnSpc>
                <a:spcPts val="2940"/>
              </a:lnSpc>
              <a:buFont typeface="Arial"/>
              <a:buChar char="•"/>
            </a:pPr>
            <a:r>
              <a:rPr lang="en-US" sz="2100" spc="-21">
                <a:solidFill>
                  <a:srgbClr val="242423"/>
                </a:solidFill>
                <a:latin typeface="Heebo Regular Bold"/>
              </a:rPr>
              <a:t>“Cross-industry standard process for data mining (CRISP-DM),” MMSI BINUS University, https://mmsi.binus.ac.id/2020/09/18/cross-industry-standard-process-for-data-mining-crisp-dm/ (accessed Jun. 10, 2023). </a:t>
            </a:r>
          </a:p>
          <a:p>
            <a:pPr algn="just" marL="453390" indent="-226695" lvl="1">
              <a:lnSpc>
                <a:spcPts val="2940"/>
              </a:lnSpc>
              <a:buFont typeface="Arial"/>
              <a:buChar char="•"/>
            </a:pPr>
            <a:r>
              <a:rPr lang="en-US" sz="2100" spc="-21">
                <a:solidFill>
                  <a:srgbClr val="242423"/>
                </a:solidFill>
                <a:latin typeface="Heebo Regular Bold"/>
              </a:rPr>
              <a:t>Fedesoriano, (2020). Stroke Prediction Dataset. https://www.kaggle.com/datasets/fedesoriano/stroke-prediction-dataset.</a:t>
            </a:r>
          </a:p>
          <a:p>
            <a:pPr algn="just" marL="453390" indent="-226695" lvl="1">
              <a:lnSpc>
                <a:spcPts val="2940"/>
              </a:lnSpc>
              <a:buFont typeface="Arial"/>
              <a:buChar char="•"/>
            </a:pPr>
            <a:r>
              <a:rPr lang="en-US" sz="2100" spc="-21">
                <a:solidFill>
                  <a:srgbClr val="242423"/>
                </a:solidFill>
                <a:latin typeface="Heebo Regular Bold"/>
              </a:rPr>
              <a:t>A. Agrawal, “Python pickling: What it is and how to use it securely: Synopsys,” Application Security Blog, https://www.synopsys.com/blogs/software-security/python-pickling/#:~:text=Pickle%20in%20Python%20is%20primarily,transport%20data%20over%20the%20network. (accessed Jun. 14, 2023). </a:t>
            </a:r>
          </a:p>
          <a:p>
            <a:pPr algn="just" marL="453390" indent="-226695" lvl="1">
              <a:lnSpc>
                <a:spcPts val="2940"/>
              </a:lnSpc>
              <a:spcBef>
                <a:spcPct val="0"/>
              </a:spcBef>
              <a:buFont typeface="Arial"/>
              <a:buChar char="•"/>
            </a:pPr>
            <a:r>
              <a:rPr lang="en-US" sz="2100" spc="-21">
                <a:solidFill>
                  <a:srgbClr val="242423"/>
                </a:solidFill>
                <a:latin typeface="Heebo Regular Bold"/>
              </a:rPr>
              <a:t>N. Mhadhbi, “Python tutorial: Streamlit,” DataCamp, https://www.datacamp.com/tutorial/streamlit (accessed Jun. 14, 2023). </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8991880" y="0"/>
            <a:ext cx="9296120" cy="10287000"/>
          </a:xfrm>
          <a:prstGeom prst="rect">
            <a:avLst/>
          </a:prstGeom>
          <a:solidFill>
            <a:srgbClr val="F3F3F3"/>
          </a:solidFill>
        </p:spPr>
      </p:sp>
      <p:sp>
        <p:nvSpPr>
          <p:cNvPr name="Freeform 3" id="3"/>
          <p:cNvSpPr/>
          <p:nvPr/>
        </p:nvSpPr>
        <p:spPr>
          <a:xfrm flipH="false" flipV="false" rot="0">
            <a:off x="7477514" y="3561881"/>
            <a:ext cx="3332972" cy="3163238"/>
          </a:xfrm>
          <a:custGeom>
            <a:avLst/>
            <a:gdLst/>
            <a:ahLst/>
            <a:cxnLst/>
            <a:rect r="r" b="b" t="t" l="l"/>
            <a:pathLst>
              <a:path h="3163238" w="3332972">
                <a:moveTo>
                  <a:pt x="0" y="0"/>
                </a:moveTo>
                <a:lnTo>
                  <a:pt x="3332972" y="0"/>
                </a:lnTo>
                <a:lnTo>
                  <a:pt x="3332972" y="3163238"/>
                </a:lnTo>
                <a:lnTo>
                  <a:pt x="0" y="3163238"/>
                </a:lnTo>
                <a:lnTo>
                  <a:pt x="0" y="0"/>
                </a:lnTo>
                <a:close/>
              </a:path>
            </a:pathLst>
          </a:custGeom>
          <a:blipFill>
            <a:blip r:embed="rId2"/>
            <a:stretch>
              <a:fillRect l="0" t="0" r="0" b="0"/>
            </a:stretch>
          </a:blipFill>
        </p:spPr>
      </p:sp>
      <p:sp>
        <p:nvSpPr>
          <p:cNvPr name="TextBox 4" id="4"/>
          <p:cNvSpPr txBox="true"/>
          <p:nvPr/>
        </p:nvSpPr>
        <p:spPr>
          <a:xfrm rot="0">
            <a:off x="6228237" y="4514891"/>
            <a:ext cx="6135767" cy="1266744"/>
          </a:xfrm>
          <a:prstGeom prst="rect">
            <a:avLst/>
          </a:prstGeom>
        </p:spPr>
        <p:txBody>
          <a:bodyPr anchor="t" rtlCol="false" tIns="0" lIns="0" bIns="0" rIns="0">
            <a:spAutoFit/>
          </a:bodyPr>
          <a:lstStyle/>
          <a:p>
            <a:pPr>
              <a:lnSpc>
                <a:spcPts val="10079"/>
              </a:lnSpc>
            </a:pPr>
            <a:r>
              <a:rPr lang="en-US" sz="8399">
                <a:solidFill>
                  <a:srgbClr val="242423"/>
                </a:solidFill>
                <a:latin typeface="Heebo Regular Bold"/>
              </a:rPr>
              <a:t>THANK YOU</a:t>
            </a:r>
          </a:p>
        </p:txBody>
      </p:sp>
      <p:sp>
        <p:nvSpPr>
          <p:cNvPr name="Freeform 5" id="5"/>
          <p:cNvSpPr/>
          <p:nvPr/>
        </p:nvSpPr>
        <p:spPr>
          <a:xfrm flipH="false" flipV="false" rot="0">
            <a:off x="15541752" y="-165950"/>
            <a:ext cx="3435096" cy="1835999"/>
          </a:xfrm>
          <a:custGeom>
            <a:avLst/>
            <a:gdLst/>
            <a:ahLst/>
            <a:cxnLst/>
            <a:rect r="r" b="b" t="t" l="l"/>
            <a:pathLst>
              <a:path h="1835999" w="3435096">
                <a:moveTo>
                  <a:pt x="0" y="0"/>
                </a:moveTo>
                <a:lnTo>
                  <a:pt x="3435096" y="0"/>
                </a:lnTo>
                <a:lnTo>
                  <a:pt x="3435096" y="1835999"/>
                </a:lnTo>
                <a:lnTo>
                  <a:pt x="0" y="1835999"/>
                </a:lnTo>
                <a:lnTo>
                  <a:pt x="0" y="0"/>
                </a:lnTo>
                <a:close/>
              </a:path>
            </a:pathLst>
          </a:custGeom>
          <a:blipFill>
            <a:blip r:embed="rId3"/>
            <a:stretch>
              <a:fillRect l="0" t="0" r="0" b="0"/>
            </a:stretch>
          </a:blipFill>
        </p:spPr>
      </p:sp>
      <p:sp>
        <p:nvSpPr>
          <p:cNvPr name="Freeform 6" id="6"/>
          <p:cNvSpPr/>
          <p:nvPr/>
        </p:nvSpPr>
        <p:spPr>
          <a:xfrm flipH="false" flipV="false" rot="0">
            <a:off x="-533658" y="8190190"/>
            <a:ext cx="3435096" cy="1835999"/>
          </a:xfrm>
          <a:custGeom>
            <a:avLst/>
            <a:gdLst/>
            <a:ahLst/>
            <a:cxnLst/>
            <a:rect r="r" b="b" t="t" l="l"/>
            <a:pathLst>
              <a:path h="1835999" w="3435096">
                <a:moveTo>
                  <a:pt x="0" y="0"/>
                </a:moveTo>
                <a:lnTo>
                  <a:pt x="3435095" y="0"/>
                </a:lnTo>
                <a:lnTo>
                  <a:pt x="3435095" y="1835999"/>
                </a:lnTo>
                <a:lnTo>
                  <a:pt x="0" y="1835999"/>
                </a:lnTo>
                <a:lnTo>
                  <a:pt x="0" y="0"/>
                </a:lnTo>
                <a:close/>
              </a:path>
            </a:pathLst>
          </a:custGeom>
          <a:blipFill>
            <a:blip r:embed="rId3"/>
            <a:stretch>
              <a:fillRect l="0" t="0" r="0" b="0"/>
            </a:stretch>
          </a:blipFill>
        </p:spPr>
      </p:sp>
      <p:sp>
        <p:nvSpPr>
          <p:cNvPr name="Freeform 7" id="7"/>
          <p:cNvSpPr/>
          <p:nvPr/>
        </p:nvSpPr>
        <p:spPr>
          <a:xfrm flipH="false" flipV="false" rot="0">
            <a:off x="372967" y="-2248628"/>
            <a:ext cx="3332972" cy="3163238"/>
          </a:xfrm>
          <a:custGeom>
            <a:avLst/>
            <a:gdLst/>
            <a:ahLst/>
            <a:cxnLst/>
            <a:rect r="r" b="b" t="t" l="l"/>
            <a:pathLst>
              <a:path h="3163238" w="3332972">
                <a:moveTo>
                  <a:pt x="0" y="0"/>
                </a:moveTo>
                <a:lnTo>
                  <a:pt x="3332972" y="0"/>
                </a:lnTo>
                <a:lnTo>
                  <a:pt x="3332972" y="3163238"/>
                </a:lnTo>
                <a:lnTo>
                  <a:pt x="0" y="3163238"/>
                </a:lnTo>
                <a:lnTo>
                  <a:pt x="0" y="0"/>
                </a:lnTo>
                <a:close/>
              </a:path>
            </a:pathLst>
          </a:custGeom>
          <a:blipFill>
            <a:blip r:embed="rId2"/>
            <a:stretch>
              <a:fillRect l="0" t="0" r="0" b="0"/>
            </a:stretch>
          </a:blipFill>
        </p:spPr>
      </p:sp>
      <p:sp>
        <p:nvSpPr>
          <p:cNvPr name="Freeform 8" id="8"/>
          <p:cNvSpPr/>
          <p:nvPr/>
        </p:nvSpPr>
        <p:spPr>
          <a:xfrm flipH="false" flipV="false" rot="0">
            <a:off x="14596557" y="9108190"/>
            <a:ext cx="3332972" cy="3163238"/>
          </a:xfrm>
          <a:custGeom>
            <a:avLst/>
            <a:gdLst/>
            <a:ahLst/>
            <a:cxnLst/>
            <a:rect r="r" b="b" t="t" l="l"/>
            <a:pathLst>
              <a:path h="3163238" w="3332972">
                <a:moveTo>
                  <a:pt x="0" y="0"/>
                </a:moveTo>
                <a:lnTo>
                  <a:pt x="3332972" y="0"/>
                </a:lnTo>
                <a:lnTo>
                  <a:pt x="3332972" y="3163237"/>
                </a:lnTo>
                <a:lnTo>
                  <a:pt x="0" y="3163237"/>
                </a:lnTo>
                <a:lnTo>
                  <a:pt x="0" y="0"/>
                </a:lnTo>
                <a:close/>
              </a:path>
            </a:pathLst>
          </a:custGeom>
          <a:blipFill>
            <a:blip r:embed="rId2"/>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8852833" y="0"/>
            <a:ext cx="9499280" cy="10287000"/>
          </a:xfrm>
          <a:prstGeom prst="rect">
            <a:avLst/>
          </a:prstGeom>
          <a:solidFill>
            <a:srgbClr val="F3F3F3"/>
          </a:solidFill>
        </p:spPr>
      </p:sp>
      <p:sp>
        <p:nvSpPr>
          <p:cNvPr name="Freeform 3" id="3"/>
          <p:cNvSpPr/>
          <p:nvPr/>
        </p:nvSpPr>
        <p:spPr>
          <a:xfrm flipH="false" flipV="false" rot="0">
            <a:off x="-285729" y="7893095"/>
            <a:ext cx="2288461" cy="2205888"/>
          </a:xfrm>
          <a:custGeom>
            <a:avLst/>
            <a:gdLst/>
            <a:ahLst/>
            <a:cxnLst/>
            <a:rect r="r" b="b" t="t" l="l"/>
            <a:pathLst>
              <a:path h="2205888" w="2288461">
                <a:moveTo>
                  <a:pt x="0" y="0"/>
                </a:moveTo>
                <a:lnTo>
                  <a:pt x="2288461" y="0"/>
                </a:lnTo>
                <a:lnTo>
                  <a:pt x="2288461" y="2205887"/>
                </a:lnTo>
                <a:lnTo>
                  <a:pt x="0" y="2205887"/>
                </a:lnTo>
                <a:lnTo>
                  <a:pt x="0" y="0"/>
                </a:lnTo>
                <a:close/>
              </a:path>
            </a:pathLst>
          </a:custGeom>
          <a:blipFill>
            <a:blip r:embed="rId2"/>
            <a:stretch>
              <a:fillRect l="0" t="0" r="0" b="0"/>
            </a:stretch>
          </a:blipFill>
        </p:spPr>
      </p:sp>
      <p:sp>
        <p:nvSpPr>
          <p:cNvPr name="Freeform 4" id="4"/>
          <p:cNvSpPr/>
          <p:nvPr/>
        </p:nvSpPr>
        <p:spPr>
          <a:xfrm flipH="false" flipV="false" rot="0">
            <a:off x="13602473" y="8731128"/>
            <a:ext cx="2360763" cy="2735708"/>
          </a:xfrm>
          <a:custGeom>
            <a:avLst/>
            <a:gdLst/>
            <a:ahLst/>
            <a:cxnLst/>
            <a:rect r="r" b="b" t="t" l="l"/>
            <a:pathLst>
              <a:path h="2735708" w="2360763">
                <a:moveTo>
                  <a:pt x="0" y="0"/>
                </a:moveTo>
                <a:lnTo>
                  <a:pt x="2360763" y="0"/>
                </a:lnTo>
                <a:lnTo>
                  <a:pt x="2360763" y="2735708"/>
                </a:lnTo>
                <a:lnTo>
                  <a:pt x="0" y="2735708"/>
                </a:lnTo>
                <a:lnTo>
                  <a:pt x="0" y="0"/>
                </a:lnTo>
                <a:close/>
              </a:path>
            </a:pathLst>
          </a:custGeom>
          <a:blipFill>
            <a:blip r:embed="rId3"/>
            <a:stretch>
              <a:fillRect l="0" t="0" r="0" b="0"/>
            </a:stretch>
          </a:blipFill>
        </p:spPr>
      </p:sp>
      <p:sp>
        <p:nvSpPr>
          <p:cNvPr name="TextBox 5" id="5"/>
          <p:cNvSpPr txBox="true"/>
          <p:nvPr/>
        </p:nvSpPr>
        <p:spPr>
          <a:xfrm rot="0">
            <a:off x="1031782" y="2888933"/>
            <a:ext cx="16501035" cy="4442460"/>
          </a:xfrm>
          <a:prstGeom prst="rect">
            <a:avLst/>
          </a:prstGeom>
        </p:spPr>
        <p:txBody>
          <a:bodyPr anchor="t" rtlCol="false" tIns="0" lIns="0" bIns="0" rIns="0">
            <a:spAutoFit/>
          </a:bodyPr>
          <a:lstStyle/>
          <a:p>
            <a:pPr algn="ctr">
              <a:lnSpc>
                <a:spcPts val="5040"/>
              </a:lnSpc>
              <a:spcBef>
                <a:spcPct val="0"/>
              </a:spcBef>
            </a:pPr>
            <a:r>
              <a:rPr lang="en-US" sz="3600" spc="-36">
                <a:solidFill>
                  <a:srgbClr val="000000"/>
                </a:solidFill>
                <a:latin typeface="Heebo Regular"/>
              </a:rPr>
              <a:t>Stroke cases have surged by 70% in recent decades, making it the </a:t>
            </a:r>
            <a:r>
              <a:rPr lang="en-US" sz="3600" spc="-36">
                <a:solidFill>
                  <a:srgbClr val="000000"/>
                </a:solidFill>
                <a:latin typeface="Heebo Regular Bold"/>
              </a:rPr>
              <a:t>third leading cause of death</a:t>
            </a:r>
            <a:r>
              <a:rPr lang="en-US" sz="3600" spc="-36">
                <a:solidFill>
                  <a:srgbClr val="000000"/>
                </a:solidFill>
                <a:latin typeface="Heebo Regular"/>
              </a:rPr>
              <a:t> worldwide. In 2019, 6.6 million people died from stroke, and 143 million survivors faced disability. Low and middle-income countries are at higher risk due to </a:t>
            </a:r>
            <a:r>
              <a:rPr lang="en-US" sz="3600" spc="-36">
                <a:solidFill>
                  <a:srgbClr val="000000"/>
                </a:solidFill>
                <a:latin typeface="Heebo Regular Bold"/>
              </a:rPr>
              <a:t>limited resources</a:t>
            </a:r>
            <a:r>
              <a:rPr lang="en-US" sz="3600" spc="-36">
                <a:solidFill>
                  <a:srgbClr val="000000"/>
                </a:solidFill>
                <a:latin typeface="Heebo Regular"/>
              </a:rPr>
              <a:t> and </a:t>
            </a:r>
            <a:r>
              <a:rPr lang="en-US" sz="3600" spc="-36">
                <a:solidFill>
                  <a:srgbClr val="000000"/>
                </a:solidFill>
                <a:latin typeface="Heebo Regular Bold"/>
              </a:rPr>
              <a:t>decreased productivity</a:t>
            </a:r>
            <a:r>
              <a:rPr lang="en-US" sz="3600" spc="-36">
                <a:solidFill>
                  <a:srgbClr val="000000"/>
                </a:solidFill>
                <a:latin typeface="Heebo Regular"/>
              </a:rPr>
              <a:t>. Early detection is crucial, and </a:t>
            </a:r>
            <a:r>
              <a:rPr lang="en-US" sz="3600" spc="-36">
                <a:solidFill>
                  <a:srgbClr val="000000"/>
                </a:solidFill>
                <a:latin typeface="Heebo Regular Bold"/>
              </a:rPr>
              <a:t>machine learning</a:t>
            </a:r>
            <a:r>
              <a:rPr lang="en-US" sz="3600" spc="-36">
                <a:solidFill>
                  <a:srgbClr val="000000"/>
                </a:solidFill>
                <a:latin typeface="Heebo Regular"/>
              </a:rPr>
              <a:t> algorithms offer a </a:t>
            </a:r>
            <a:r>
              <a:rPr lang="en-US" sz="3600" spc="-36">
                <a:solidFill>
                  <a:srgbClr val="000000"/>
                </a:solidFill>
                <a:latin typeface="Heebo Regular Bold"/>
              </a:rPr>
              <a:t>promising solution</a:t>
            </a:r>
            <a:r>
              <a:rPr lang="en-US" sz="3600" spc="-36">
                <a:solidFill>
                  <a:srgbClr val="000000"/>
                </a:solidFill>
                <a:latin typeface="Heebo Regular"/>
              </a:rPr>
              <a:t>. By developing accurate prediction models, researchers aim to </a:t>
            </a:r>
            <a:r>
              <a:rPr lang="en-US" sz="3600" spc="-36">
                <a:solidFill>
                  <a:srgbClr val="000000"/>
                </a:solidFill>
                <a:latin typeface="Heebo Regular Bold"/>
              </a:rPr>
              <a:t>revolutionize stroke prevention</a:t>
            </a:r>
            <a:r>
              <a:rPr lang="en-US" sz="3600" spc="-36">
                <a:solidFill>
                  <a:srgbClr val="000000"/>
                </a:solidFill>
                <a:latin typeface="Heebo Regular"/>
              </a:rPr>
              <a:t> and reduce its impact on individuals and society.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92411" y="2363810"/>
            <a:ext cx="7261733" cy="5716996"/>
            <a:chOff x="0" y="0"/>
            <a:chExt cx="3730237" cy="2936730"/>
          </a:xfrm>
        </p:grpSpPr>
        <p:sp>
          <p:nvSpPr>
            <p:cNvPr name="Freeform 3" id="3"/>
            <p:cNvSpPr/>
            <p:nvPr/>
          </p:nvSpPr>
          <p:spPr>
            <a:xfrm flipH="false" flipV="false" rot="0">
              <a:off x="0" y="0"/>
              <a:ext cx="3730237" cy="2936730"/>
            </a:xfrm>
            <a:custGeom>
              <a:avLst/>
              <a:gdLst/>
              <a:ahLst/>
              <a:cxnLst/>
              <a:rect r="r" b="b" t="t" l="l"/>
              <a:pathLst>
                <a:path h="2936730" w="3730237">
                  <a:moveTo>
                    <a:pt x="0" y="0"/>
                  </a:moveTo>
                  <a:lnTo>
                    <a:pt x="0" y="2936730"/>
                  </a:lnTo>
                  <a:lnTo>
                    <a:pt x="3730237" y="2936730"/>
                  </a:lnTo>
                  <a:lnTo>
                    <a:pt x="3730237" y="0"/>
                  </a:lnTo>
                  <a:lnTo>
                    <a:pt x="0" y="0"/>
                  </a:lnTo>
                  <a:close/>
                  <a:moveTo>
                    <a:pt x="3669277" y="2875770"/>
                  </a:moveTo>
                  <a:lnTo>
                    <a:pt x="59690" y="2875770"/>
                  </a:lnTo>
                  <a:lnTo>
                    <a:pt x="59690" y="59690"/>
                  </a:lnTo>
                  <a:lnTo>
                    <a:pt x="3669277" y="59690"/>
                  </a:lnTo>
                  <a:lnTo>
                    <a:pt x="3669277" y="2875770"/>
                  </a:lnTo>
                  <a:close/>
                </a:path>
              </a:pathLst>
            </a:custGeom>
            <a:solidFill>
              <a:srgbClr val="000000"/>
            </a:solidFill>
          </p:spPr>
        </p:sp>
      </p:grpSp>
      <p:sp>
        <p:nvSpPr>
          <p:cNvPr name="AutoShape 4" id="4"/>
          <p:cNvSpPr/>
          <p:nvPr/>
        </p:nvSpPr>
        <p:spPr>
          <a:xfrm rot="0">
            <a:off x="611587" y="3629521"/>
            <a:ext cx="6712674" cy="3027957"/>
          </a:xfrm>
          <a:prstGeom prst="rect">
            <a:avLst/>
          </a:prstGeom>
          <a:solidFill>
            <a:srgbClr val="F3F3F3"/>
          </a:solidFill>
        </p:spPr>
      </p:sp>
      <p:grpSp>
        <p:nvGrpSpPr>
          <p:cNvPr name="Group 5" id="5"/>
          <p:cNvGrpSpPr>
            <a:grpSpLocks noChangeAspect="true"/>
          </p:cNvGrpSpPr>
          <p:nvPr/>
        </p:nvGrpSpPr>
        <p:grpSpPr>
          <a:xfrm rot="0">
            <a:off x="7266012" y="1896318"/>
            <a:ext cx="10914916" cy="7025173"/>
            <a:chOff x="0" y="0"/>
            <a:chExt cx="5513070" cy="3548380"/>
          </a:xfrm>
        </p:grpSpPr>
        <p:sp>
          <p:nvSpPr>
            <p:cNvPr name="Freeform 6" id="6"/>
            <p:cNvSpPr/>
            <p:nvPr/>
          </p:nvSpPr>
          <p:spPr>
            <a:xfrm flipH="false" flipV="false" rot="0">
              <a:off x="-2540" y="-15240"/>
              <a:ext cx="5515610" cy="3563620"/>
            </a:xfrm>
            <a:custGeom>
              <a:avLst/>
              <a:gdLst/>
              <a:ahLst/>
              <a:cxnLst/>
              <a:rect r="r" b="b" t="t" l="l"/>
              <a:pathLst>
                <a:path h="3563620" w="5515610">
                  <a:moveTo>
                    <a:pt x="4991100" y="1559560"/>
                  </a:moveTo>
                  <a:cubicBezTo>
                    <a:pt x="5048250" y="1537970"/>
                    <a:pt x="5124450" y="1548130"/>
                    <a:pt x="5189220" y="1526540"/>
                  </a:cubicBezTo>
                  <a:cubicBezTo>
                    <a:pt x="5326380" y="1479550"/>
                    <a:pt x="5435600" y="1404620"/>
                    <a:pt x="5515610" y="1319530"/>
                  </a:cubicBezTo>
                  <a:cubicBezTo>
                    <a:pt x="5499100" y="1231900"/>
                    <a:pt x="5494020" y="1183640"/>
                    <a:pt x="5505450" y="1109980"/>
                  </a:cubicBezTo>
                  <a:cubicBezTo>
                    <a:pt x="5495290" y="1104900"/>
                    <a:pt x="5473700" y="1118870"/>
                    <a:pt x="5472430" y="1098550"/>
                  </a:cubicBezTo>
                  <a:cubicBezTo>
                    <a:pt x="5469890" y="1040130"/>
                    <a:pt x="5441950" y="1018540"/>
                    <a:pt x="5415280" y="969010"/>
                  </a:cubicBezTo>
                  <a:cubicBezTo>
                    <a:pt x="5210810" y="998220"/>
                    <a:pt x="4838700" y="1158240"/>
                    <a:pt x="4617720" y="1144270"/>
                  </a:cubicBezTo>
                  <a:cubicBezTo>
                    <a:pt x="4753610" y="1047750"/>
                    <a:pt x="4851400" y="939800"/>
                    <a:pt x="4853940" y="797560"/>
                  </a:cubicBezTo>
                  <a:cubicBezTo>
                    <a:pt x="4842510" y="786130"/>
                    <a:pt x="4777740" y="778510"/>
                    <a:pt x="4762500" y="783590"/>
                  </a:cubicBezTo>
                  <a:cubicBezTo>
                    <a:pt x="4710430" y="773430"/>
                    <a:pt x="4657090" y="726440"/>
                    <a:pt x="4634230" y="697230"/>
                  </a:cubicBezTo>
                  <a:cubicBezTo>
                    <a:pt x="4612640" y="711200"/>
                    <a:pt x="4608830" y="695960"/>
                    <a:pt x="4589780" y="706120"/>
                  </a:cubicBezTo>
                  <a:cubicBezTo>
                    <a:pt x="4508500" y="643890"/>
                    <a:pt x="4337050" y="737870"/>
                    <a:pt x="4254500" y="679450"/>
                  </a:cubicBezTo>
                  <a:cubicBezTo>
                    <a:pt x="4292600" y="579120"/>
                    <a:pt x="4215130" y="556260"/>
                    <a:pt x="4163060" y="508000"/>
                  </a:cubicBezTo>
                  <a:cubicBezTo>
                    <a:pt x="4182110" y="429260"/>
                    <a:pt x="4135120" y="387350"/>
                    <a:pt x="4091940" y="313690"/>
                  </a:cubicBezTo>
                  <a:cubicBezTo>
                    <a:pt x="4038600" y="339090"/>
                    <a:pt x="4042410" y="299720"/>
                    <a:pt x="4048760" y="274320"/>
                  </a:cubicBezTo>
                  <a:cubicBezTo>
                    <a:pt x="4009390" y="285750"/>
                    <a:pt x="3985260" y="270510"/>
                    <a:pt x="3963670" y="250190"/>
                  </a:cubicBezTo>
                  <a:cubicBezTo>
                    <a:pt x="3887470" y="279400"/>
                    <a:pt x="3817620" y="280670"/>
                    <a:pt x="3756660" y="287020"/>
                  </a:cubicBezTo>
                  <a:cubicBezTo>
                    <a:pt x="3445510" y="320040"/>
                    <a:pt x="3059430" y="403860"/>
                    <a:pt x="2780030" y="417830"/>
                  </a:cubicBezTo>
                  <a:cubicBezTo>
                    <a:pt x="3036570" y="308610"/>
                    <a:pt x="3333750" y="238760"/>
                    <a:pt x="3522980" y="144780"/>
                  </a:cubicBezTo>
                  <a:cubicBezTo>
                    <a:pt x="3529330" y="91440"/>
                    <a:pt x="3528060" y="67310"/>
                    <a:pt x="3524250" y="17780"/>
                  </a:cubicBezTo>
                  <a:cubicBezTo>
                    <a:pt x="3319780" y="0"/>
                    <a:pt x="3006090" y="97790"/>
                    <a:pt x="2715260" y="189230"/>
                  </a:cubicBezTo>
                  <a:cubicBezTo>
                    <a:pt x="2040890" y="401320"/>
                    <a:pt x="1228090" y="642620"/>
                    <a:pt x="845820" y="1018540"/>
                  </a:cubicBezTo>
                  <a:cubicBezTo>
                    <a:pt x="855980" y="1074420"/>
                    <a:pt x="839470" y="1146810"/>
                    <a:pt x="881380" y="1195070"/>
                  </a:cubicBezTo>
                  <a:cubicBezTo>
                    <a:pt x="741680" y="1271270"/>
                    <a:pt x="581660" y="1339850"/>
                    <a:pt x="445770" y="1418590"/>
                  </a:cubicBezTo>
                  <a:cubicBezTo>
                    <a:pt x="450850" y="1484630"/>
                    <a:pt x="485140" y="1553210"/>
                    <a:pt x="499110" y="1564640"/>
                  </a:cubicBezTo>
                  <a:cubicBezTo>
                    <a:pt x="454660" y="1588770"/>
                    <a:pt x="523240" y="1570990"/>
                    <a:pt x="520700" y="1596390"/>
                  </a:cubicBezTo>
                  <a:cubicBezTo>
                    <a:pt x="501650" y="1605280"/>
                    <a:pt x="514350" y="1626870"/>
                    <a:pt x="486410" y="1633220"/>
                  </a:cubicBezTo>
                  <a:cubicBezTo>
                    <a:pt x="383540" y="1616710"/>
                    <a:pt x="269240" y="1696720"/>
                    <a:pt x="163830" y="1720850"/>
                  </a:cubicBezTo>
                  <a:cubicBezTo>
                    <a:pt x="160020" y="1737360"/>
                    <a:pt x="198120" y="1734820"/>
                    <a:pt x="173990" y="1748790"/>
                  </a:cubicBezTo>
                  <a:cubicBezTo>
                    <a:pt x="104140" y="1765300"/>
                    <a:pt x="96520" y="1802130"/>
                    <a:pt x="26670" y="1818640"/>
                  </a:cubicBezTo>
                  <a:cubicBezTo>
                    <a:pt x="24130" y="1833880"/>
                    <a:pt x="21590" y="1849120"/>
                    <a:pt x="25400" y="1866900"/>
                  </a:cubicBezTo>
                  <a:cubicBezTo>
                    <a:pt x="35560" y="1879600"/>
                    <a:pt x="96520" y="1864360"/>
                    <a:pt x="80010" y="1885950"/>
                  </a:cubicBezTo>
                  <a:cubicBezTo>
                    <a:pt x="43180" y="1898650"/>
                    <a:pt x="0" y="1894840"/>
                    <a:pt x="1270" y="1930400"/>
                  </a:cubicBezTo>
                  <a:cubicBezTo>
                    <a:pt x="21590" y="1953260"/>
                    <a:pt x="63500" y="1938020"/>
                    <a:pt x="74930" y="1974850"/>
                  </a:cubicBezTo>
                  <a:cubicBezTo>
                    <a:pt x="66040" y="1992630"/>
                    <a:pt x="38100" y="2002790"/>
                    <a:pt x="45720" y="2025650"/>
                  </a:cubicBezTo>
                  <a:cubicBezTo>
                    <a:pt x="105410" y="2024380"/>
                    <a:pt x="158750" y="2035810"/>
                    <a:pt x="220980" y="2032000"/>
                  </a:cubicBezTo>
                  <a:cubicBezTo>
                    <a:pt x="201930" y="2042160"/>
                    <a:pt x="236220" y="2065020"/>
                    <a:pt x="287020" y="2054860"/>
                  </a:cubicBezTo>
                  <a:cubicBezTo>
                    <a:pt x="284480" y="2072640"/>
                    <a:pt x="240030" y="2075180"/>
                    <a:pt x="243840" y="2094230"/>
                  </a:cubicBezTo>
                  <a:cubicBezTo>
                    <a:pt x="317500" y="2080260"/>
                    <a:pt x="337820" y="2052320"/>
                    <a:pt x="406400" y="2042160"/>
                  </a:cubicBezTo>
                  <a:cubicBezTo>
                    <a:pt x="360680" y="2078990"/>
                    <a:pt x="302260" y="2136140"/>
                    <a:pt x="245110" y="2148840"/>
                  </a:cubicBezTo>
                  <a:cubicBezTo>
                    <a:pt x="228600" y="2171700"/>
                    <a:pt x="234950" y="2202180"/>
                    <a:pt x="226060" y="2226310"/>
                  </a:cubicBezTo>
                  <a:cubicBezTo>
                    <a:pt x="210820" y="2221230"/>
                    <a:pt x="212090" y="2301240"/>
                    <a:pt x="251460" y="2320290"/>
                  </a:cubicBezTo>
                  <a:cubicBezTo>
                    <a:pt x="300990" y="2307590"/>
                    <a:pt x="412750" y="2313940"/>
                    <a:pt x="485140" y="2329180"/>
                  </a:cubicBezTo>
                  <a:cubicBezTo>
                    <a:pt x="480060" y="2343150"/>
                    <a:pt x="463550" y="2353310"/>
                    <a:pt x="472440" y="2373630"/>
                  </a:cubicBezTo>
                  <a:cubicBezTo>
                    <a:pt x="496570" y="2382520"/>
                    <a:pt x="554990" y="2331720"/>
                    <a:pt x="579120" y="2350770"/>
                  </a:cubicBezTo>
                  <a:cubicBezTo>
                    <a:pt x="614680" y="2363470"/>
                    <a:pt x="551180" y="2376170"/>
                    <a:pt x="568960" y="2401570"/>
                  </a:cubicBezTo>
                  <a:cubicBezTo>
                    <a:pt x="805180" y="2283460"/>
                    <a:pt x="994410" y="2261870"/>
                    <a:pt x="1234440" y="2204720"/>
                  </a:cubicBezTo>
                  <a:cubicBezTo>
                    <a:pt x="966470" y="2321560"/>
                    <a:pt x="604520" y="2636520"/>
                    <a:pt x="598170" y="2739390"/>
                  </a:cubicBezTo>
                  <a:cubicBezTo>
                    <a:pt x="631190" y="2739390"/>
                    <a:pt x="659130" y="2747010"/>
                    <a:pt x="689610" y="2753360"/>
                  </a:cubicBezTo>
                  <a:cubicBezTo>
                    <a:pt x="679450" y="2780030"/>
                    <a:pt x="664210" y="2805430"/>
                    <a:pt x="661670" y="2834640"/>
                  </a:cubicBezTo>
                  <a:cubicBezTo>
                    <a:pt x="678180" y="2805430"/>
                    <a:pt x="736600" y="2791460"/>
                    <a:pt x="741680" y="2844800"/>
                  </a:cubicBezTo>
                  <a:cubicBezTo>
                    <a:pt x="701040" y="2848610"/>
                    <a:pt x="701040" y="2861310"/>
                    <a:pt x="701040" y="2891790"/>
                  </a:cubicBezTo>
                  <a:cubicBezTo>
                    <a:pt x="742950" y="2896870"/>
                    <a:pt x="807720" y="2860040"/>
                    <a:pt x="828040" y="2899410"/>
                  </a:cubicBezTo>
                  <a:cubicBezTo>
                    <a:pt x="801370" y="2915920"/>
                    <a:pt x="791210" y="2900680"/>
                    <a:pt x="765810" y="2914650"/>
                  </a:cubicBezTo>
                  <a:cubicBezTo>
                    <a:pt x="767080" y="2940050"/>
                    <a:pt x="792480" y="2921000"/>
                    <a:pt x="801370" y="2933700"/>
                  </a:cubicBezTo>
                  <a:cubicBezTo>
                    <a:pt x="727710" y="2964180"/>
                    <a:pt x="731520" y="2975610"/>
                    <a:pt x="707390" y="3016250"/>
                  </a:cubicBezTo>
                  <a:cubicBezTo>
                    <a:pt x="687070" y="2983230"/>
                    <a:pt x="633730" y="3195320"/>
                    <a:pt x="676910" y="3192780"/>
                  </a:cubicBezTo>
                  <a:cubicBezTo>
                    <a:pt x="641350" y="3229610"/>
                    <a:pt x="709930" y="3208020"/>
                    <a:pt x="726440" y="3221990"/>
                  </a:cubicBezTo>
                  <a:cubicBezTo>
                    <a:pt x="711200" y="3248660"/>
                    <a:pt x="745490" y="3256280"/>
                    <a:pt x="749300" y="3284220"/>
                  </a:cubicBezTo>
                  <a:cubicBezTo>
                    <a:pt x="768350" y="3289300"/>
                    <a:pt x="805180" y="3262630"/>
                    <a:pt x="803910" y="3303270"/>
                  </a:cubicBezTo>
                  <a:cubicBezTo>
                    <a:pt x="767080" y="3307080"/>
                    <a:pt x="778510" y="3296920"/>
                    <a:pt x="753110" y="3322320"/>
                  </a:cubicBezTo>
                  <a:cubicBezTo>
                    <a:pt x="744220" y="3313430"/>
                    <a:pt x="725170" y="3304540"/>
                    <a:pt x="706120" y="3323590"/>
                  </a:cubicBezTo>
                  <a:cubicBezTo>
                    <a:pt x="720090" y="3350260"/>
                    <a:pt x="715010" y="3370580"/>
                    <a:pt x="712470" y="3392170"/>
                  </a:cubicBezTo>
                  <a:cubicBezTo>
                    <a:pt x="779780" y="3380740"/>
                    <a:pt x="732790" y="3403600"/>
                    <a:pt x="795020" y="3408680"/>
                  </a:cubicBezTo>
                  <a:cubicBezTo>
                    <a:pt x="814070" y="3431540"/>
                    <a:pt x="786130" y="3437890"/>
                    <a:pt x="782320" y="3453130"/>
                  </a:cubicBezTo>
                  <a:cubicBezTo>
                    <a:pt x="904240" y="3456940"/>
                    <a:pt x="967740" y="3507740"/>
                    <a:pt x="1071880" y="3531870"/>
                  </a:cubicBezTo>
                  <a:cubicBezTo>
                    <a:pt x="1071880" y="3554730"/>
                    <a:pt x="1090930" y="3545840"/>
                    <a:pt x="1093470" y="3563620"/>
                  </a:cubicBezTo>
                  <a:cubicBezTo>
                    <a:pt x="1291590" y="3540760"/>
                    <a:pt x="1422400" y="3562350"/>
                    <a:pt x="1651000" y="3492500"/>
                  </a:cubicBezTo>
                  <a:cubicBezTo>
                    <a:pt x="1623060" y="3467100"/>
                    <a:pt x="1544320" y="3487420"/>
                    <a:pt x="1529080" y="3474720"/>
                  </a:cubicBezTo>
                  <a:cubicBezTo>
                    <a:pt x="1684020" y="3409950"/>
                    <a:pt x="1873250" y="3387090"/>
                    <a:pt x="2058670" y="3350260"/>
                  </a:cubicBezTo>
                  <a:cubicBezTo>
                    <a:pt x="2236470" y="3315970"/>
                    <a:pt x="2411730" y="3327400"/>
                    <a:pt x="2586990" y="3249930"/>
                  </a:cubicBezTo>
                  <a:cubicBezTo>
                    <a:pt x="2628900" y="3266440"/>
                    <a:pt x="2661920" y="3234690"/>
                    <a:pt x="2701290" y="3223260"/>
                  </a:cubicBezTo>
                  <a:cubicBezTo>
                    <a:pt x="2907030" y="3161030"/>
                    <a:pt x="3168650" y="3111500"/>
                    <a:pt x="3371850" y="3094990"/>
                  </a:cubicBezTo>
                  <a:cubicBezTo>
                    <a:pt x="3407410" y="3092450"/>
                    <a:pt x="3448050" y="3072130"/>
                    <a:pt x="3464560" y="3060700"/>
                  </a:cubicBezTo>
                  <a:cubicBezTo>
                    <a:pt x="3530600" y="3070860"/>
                    <a:pt x="3644900" y="3027680"/>
                    <a:pt x="3704590" y="3011170"/>
                  </a:cubicBezTo>
                  <a:cubicBezTo>
                    <a:pt x="3702050" y="2999740"/>
                    <a:pt x="3691890" y="2987040"/>
                    <a:pt x="3703320" y="2980690"/>
                  </a:cubicBezTo>
                  <a:cubicBezTo>
                    <a:pt x="3785870" y="2961640"/>
                    <a:pt x="3902710" y="2941320"/>
                    <a:pt x="3978910" y="2895600"/>
                  </a:cubicBezTo>
                  <a:cubicBezTo>
                    <a:pt x="3968750" y="2890520"/>
                    <a:pt x="3947160" y="2904490"/>
                    <a:pt x="3945890" y="2884170"/>
                  </a:cubicBezTo>
                  <a:cubicBezTo>
                    <a:pt x="4018280" y="2866390"/>
                    <a:pt x="4107180" y="2858770"/>
                    <a:pt x="4175760" y="2830830"/>
                  </a:cubicBezTo>
                  <a:cubicBezTo>
                    <a:pt x="4161790" y="2828290"/>
                    <a:pt x="4146550" y="2828290"/>
                    <a:pt x="4133850" y="2821940"/>
                  </a:cubicBezTo>
                  <a:cubicBezTo>
                    <a:pt x="4218940" y="2757170"/>
                    <a:pt x="4254500" y="2725420"/>
                    <a:pt x="4371340" y="2711450"/>
                  </a:cubicBezTo>
                  <a:cubicBezTo>
                    <a:pt x="4362450" y="2673350"/>
                    <a:pt x="4389120" y="2649221"/>
                    <a:pt x="4448810" y="2635250"/>
                  </a:cubicBezTo>
                  <a:cubicBezTo>
                    <a:pt x="4465320" y="2612390"/>
                    <a:pt x="4414520" y="2621280"/>
                    <a:pt x="4433570" y="2593340"/>
                  </a:cubicBezTo>
                  <a:cubicBezTo>
                    <a:pt x="4645660" y="2565400"/>
                    <a:pt x="4704080" y="2374900"/>
                    <a:pt x="4801870" y="2268220"/>
                  </a:cubicBezTo>
                  <a:cubicBezTo>
                    <a:pt x="4805680" y="2264410"/>
                    <a:pt x="4822190" y="2254250"/>
                    <a:pt x="4824730" y="2251710"/>
                  </a:cubicBezTo>
                  <a:cubicBezTo>
                    <a:pt x="4959350" y="2170430"/>
                    <a:pt x="5125720" y="2159000"/>
                    <a:pt x="5228590" y="2047240"/>
                  </a:cubicBezTo>
                  <a:cubicBezTo>
                    <a:pt x="5267960" y="1962150"/>
                    <a:pt x="5372100" y="1854200"/>
                    <a:pt x="5256530" y="1784350"/>
                  </a:cubicBezTo>
                  <a:cubicBezTo>
                    <a:pt x="5269230" y="1766570"/>
                    <a:pt x="5262880" y="1742440"/>
                    <a:pt x="5250180" y="1715770"/>
                  </a:cubicBezTo>
                  <a:cubicBezTo>
                    <a:pt x="5198110" y="1729740"/>
                    <a:pt x="4958080" y="1682750"/>
                    <a:pt x="4904740" y="1661160"/>
                  </a:cubicBezTo>
                  <a:cubicBezTo>
                    <a:pt x="4916170" y="1634490"/>
                    <a:pt x="4892040" y="1607820"/>
                    <a:pt x="4898390" y="1592580"/>
                  </a:cubicBezTo>
                  <a:cubicBezTo>
                    <a:pt x="4947920" y="1590040"/>
                    <a:pt x="4961890" y="1570990"/>
                    <a:pt x="4991100" y="1559560"/>
                  </a:cubicBezTo>
                  <a:close/>
                </a:path>
              </a:pathLst>
            </a:custGeom>
            <a:blipFill>
              <a:blip r:embed="rId2"/>
              <a:stretch>
                <a:fillRect l="0" t="-1775" r="0" b="-1775"/>
              </a:stretch>
            </a:blipFill>
          </p:spPr>
        </p:sp>
      </p:grpSp>
      <p:sp>
        <p:nvSpPr>
          <p:cNvPr name="TextBox 7" id="7"/>
          <p:cNvSpPr txBox="true"/>
          <p:nvPr/>
        </p:nvSpPr>
        <p:spPr>
          <a:xfrm rot="0">
            <a:off x="1028700" y="4193608"/>
            <a:ext cx="5878448" cy="2057400"/>
          </a:xfrm>
          <a:prstGeom prst="rect">
            <a:avLst/>
          </a:prstGeom>
        </p:spPr>
        <p:txBody>
          <a:bodyPr anchor="t" rtlCol="false" tIns="0" lIns="0" bIns="0" rIns="0">
            <a:spAutoFit/>
          </a:bodyPr>
          <a:lstStyle/>
          <a:p>
            <a:pPr algn="ctr">
              <a:lnSpc>
                <a:spcPts val="8160"/>
              </a:lnSpc>
            </a:pPr>
            <a:r>
              <a:rPr lang="en-US" sz="6800">
                <a:solidFill>
                  <a:srgbClr val="000000"/>
                </a:solidFill>
                <a:latin typeface="Heebo Bold Bold"/>
              </a:rPr>
              <a:t>LITERATURE</a:t>
            </a:r>
          </a:p>
          <a:p>
            <a:pPr algn="ctr" marL="0" indent="0" lvl="0">
              <a:lnSpc>
                <a:spcPts val="8160"/>
              </a:lnSpc>
            </a:pPr>
            <a:r>
              <a:rPr lang="en-US" sz="6800">
                <a:solidFill>
                  <a:srgbClr val="000000"/>
                </a:solidFill>
                <a:latin typeface="Heebo Bold Bold"/>
              </a:rPr>
              <a:t>STUDY</a:t>
            </a:r>
          </a:p>
        </p:txBody>
      </p:sp>
      <p:sp>
        <p:nvSpPr>
          <p:cNvPr name="Freeform 8" id="8"/>
          <p:cNvSpPr/>
          <p:nvPr/>
        </p:nvSpPr>
        <p:spPr>
          <a:xfrm flipH="false" flipV="false" rot="0">
            <a:off x="-759811" y="8080806"/>
            <a:ext cx="3577023" cy="2577807"/>
          </a:xfrm>
          <a:custGeom>
            <a:avLst/>
            <a:gdLst/>
            <a:ahLst/>
            <a:cxnLst/>
            <a:rect r="r" b="b" t="t" l="l"/>
            <a:pathLst>
              <a:path h="2577807" w="3577023">
                <a:moveTo>
                  <a:pt x="0" y="0"/>
                </a:moveTo>
                <a:lnTo>
                  <a:pt x="3577022" y="0"/>
                </a:lnTo>
                <a:lnTo>
                  <a:pt x="3577022" y="2577808"/>
                </a:lnTo>
                <a:lnTo>
                  <a:pt x="0" y="2577808"/>
                </a:lnTo>
                <a:lnTo>
                  <a:pt x="0" y="0"/>
                </a:lnTo>
                <a:close/>
              </a:path>
            </a:pathLst>
          </a:custGeom>
          <a:blipFill>
            <a:blip r:embed="rId3"/>
            <a:stretch>
              <a:fillRect l="0" t="0" r="0" b="0"/>
            </a:stretch>
          </a:blipFill>
        </p:spPr>
      </p:sp>
      <p:sp>
        <p:nvSpPr>
          <p:cNvPr name="Freeform 9" id="9"/>
          <p:cNvSpPr/>
          <p:nvPr/>
        </p:nvSpPr>
        <p:spPr>
          <a:xfrm flipH="false" flipV="false" rot="10521953">
            <a:off x="16335762" y="-285171"/>
            <a:ext cx="2034287" cy="2102749"/>
          </a:xfrm>
          <a:custGeom>
            <a:avLst/>
            <a:gdLst/>
            <a:ahLst/>
            <a:cxnLst/>
            <a:rect r="r" b="b" t="t" l="l"/>
            <a:pathLst>
              <a:path h="2102749" w="2034287">
                <a:moveTo>
                  <a:pt x="0" y="0"/>
                </a:moveTo>
                <a:lnTo>
                  <a:pt x="2034287" y="0"/>
                </a:lnTo>
                <a:lnTo>
                  <a:pt x="2034287" y="2102748"/>
                </a:lnTo>
                <a:lnTo>
                  <a:pt x="0" y="2102748"/>
                </a:lnTo>
                <a:lnTo>
                  <a:pt x="0" y="0"/>
                </a:lnTo>
                <a:close/>
              </a:path>
            </a:pathLst>
          </a:custGeom>
          <a:blipFill>
            <a:blip r:embed="rId4"/>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21979">
            <a:off x="231370" y="-265242"/>
            <a:ext cx="2902992" cy="2834953"/>
          </a:xfrm>
          <a:custGeom>
            <a:avLst/>
            <a:gdLst/>
            <a:ahLst/>
            <a:cxnLst/>
            <a:rect r="r" b="b" t="t" l="l"/>
            <a:pathLst>
              <a:path h="2834953" w="2902992">
                <a:moveTo>
                  <a:pt x="0" y="0"/>
                </a:moveTo>
                <a:lnTo>
                  <a:pt x="2902992" y="0"/>
                </a:lnTo>
                <a:lnTo>
                  <a:pt x="2902992" y="2834953"/>
                </a:lnTo>
                <a:lnTo>
                  <a:pt x="0" y="2834953"/>
                </a:lnTo>
                <a:lnTo>
                  <a:pt x="0" y="0"/>
                </a:lnTo>
                <a:close/>
              </a:path>
            </a:pathLst>
          </a:custGeom>
          <a:blipFill>
            <a:blip r:embed="rId2"/>
            <a:stretch>
              <a:fillRect l="0" t="0" r="0" b="0"/>
            </a:stretch>
          </a:blipFill>
        </p:spPr>
      </p:sp>
      <p:grpSp>
        <p:nvGrpSpPr>
          <p:cNvPr name="Group 3" id="3"/>
          <p:cNvGrpSpPr/>
          <p:nvPr/>
        </p:nvGrpSpPr>
        <p:grpSpPr>
          <a:xfrm rot="0">
            <a:off x="2082599" y="1152234"/>
            <a:ext cx="14122802" cy="7982532"/>
            <a:chOff x="0" y="0"/>
            <a:chExt cx="10934559" cy="6180464"/>
          </a:xfrm>
        </p:grpSpPr>
        <p:sp>
          <p:nvSpPr>
            <p:cNvPr name="Freeform 4" id="4"/>
            <p:cNvSpPr/>
            <p:nvPr/>
          </p:nvSpPr>
          <p:spPr>
            <a:xfrm flipH="false" flipV="false" rot="0">
              <a:off x="0" y="0"/>
              <a:ext cx="10934559" cy="6180464"/>
            </a:xfrm>
            <a:custGeom>
              <a:avLst/>
              <a:gdLst/>
              <a:ahLst/>
              <a:cxnLst/>
              <a:rect r="r" b="b" t="t" l="l"/>
              <a:pathLst>
                <a:path h="6180464" w="10934559">
                  <a:moveTo>
                    <a:pt x="10810098" y="6180463"/>
                  </a:moveTo>
                  <a:lnTo>
                    <a:pt x="124460" y="6180463"/>
                  </a:lnTo>
                  <a:cubicBezTo>
                    <a:pt x="55880" y="6180463"/>
                    <a:pt x="0" y="6124584"/>
                    <a:pt x="0" y="6056004"/>
                  </a:cubicBezTo>
                  <a:lnTo>
                    <a:pt x="0" y="124460"/>
                  </a:lnTo>
                  <a:cubicBezTo>
                    <a:pt x="0" y="55880"/>
                    <a:pt x="55880" y="0"/>
                    <a:pt x="124460" y="0"/>
                  </a:cubicBezTo>
                  <a:lnTo>
                    <a:pt x="10810098" y="0"/>
                  </a:lnTo>
                  <a:cubicBezTo>
                    <a:pt x="10878679" y="0"/>
                    <a:pt x="10934559" y="55880"/>
                    <a:pt x="10934559" y="124460"/>
                  </a:cubicBezTo>
                  <a:lnTo>
                    <a:pt x="10934559" y="6056004"/>
                  </a:lnTo>
                  <a:cubicBezTo>
                    <a:pt x="10934559" y="6124584"/>
                    <a:pt x="10878679" y="6180464"/>
                    <a:pt x="10810098" y="6180464"/>
                  </a:cubicBezTo>
                  <a:close/>
                </a:path>
              </a:pathLst>
            </a:custGeom>
            <a:solidFill>
              <a:srgbClr val="F3F3F3"/>
            </a:solidFill>
          </p:spPr>
        </p:sp>
      </p:grpSp>
      <p:sp>
        <p:nvSpPr>
          <p:cNvPr name="TextBox 5" id="5"/>
          <p:cNvSpPr txBox="true"/>
          <p:nvPr/>
        </p:nvSpPr>
        <p:spPr>
          <a:xfrm rot="0">
            <a:off x="3021305" y="1979706"/>
            <a:ext cx="12245390" cy="3257550"/>
          </a:xfrm>
          <a:prstGeom prst="rect">
            <a:avLst/>
          </a:prstGeom>
        </p:spPr>
        <p:txBody>
          <a:bodyPr anchor="t" rtlCol="false" tIns="0" lIns="0" bIns="0" rIns="0">
            <a:spAutoFit/>
          </a:bodyPr>
          <a:lstStyle/>
          <a:p>
            <a:pPr algn="ctr" marL="0" indent="0" lvl="0">
              <a:lnSpc>
                <a:spcPts val="4320"/>
              </a:lnSpc>
              <a:spcBef>
                <a:spcPct val="0"/>
              </a:spcBef>
            </a:pPr>
            <a:r>
              <a:rPr lang="en-US" sz="3600">
                <a:solidFill>
                  <a:srgbClr val="000000"/>
                </a:solidFill>
                <a:latin typeface="Heebo Regular"/>
              </a:rPr>
              <a:t>Similar studies conducted in 2022 have focused on stroke prediction using the </a:t>
            </a:r>
            <a:r>
              <a:rPr lang="en-US" sz="3600">
                <a:solidFill>
                  <a:srgbClr val="000000"/>
                </a:solidFill>
                <a:latin typeface="Heebo Regular Bold"/>
              </a:rPr>
              <a:t>K-Nearest Neighbour (KNN)</a:t>
            </a:r>
            <a:r>
              <a:rPr lang="en-US" sz="3600">
                <a:solidFill>
                  <a:srgbClr val="000000"/>
                </a:solidFill>
                <a:latin typeface="Heebo Regular"/>
              </a:rPr>
              <a:t> and </a:t>
            </a:r>
            <a:r>
              <a:rPr lang="en-US" sz="3600">
                <a:solidFill>
                  <a:srgbClr val="000000"/>
                </a:solidFill>
                <a:latin typeface="Heebo Regular Bold"/>
              </a:rPr>
              <a:t>eXtreme Gradient Boosting (XGBoost)</a:t>
            </a:r>
            <a:r>
              <a:rPr lang="en-US" sz="3600">
                <a:solidFill>
                  <a:srgbClr val="000000"/>
                </a:solidFill>
                <a:latin typeface="Heebo Regular"/>
              </a:rPr>
              <a:t> algorithms. The KNN model achieved an accuracy of </a:t>
            </a:r>
            <a:r>
              <a:rPr lang="en-US" sz="3600">
                <a:solidFill>
                  <a:srgbClr val="000000"/>
                </a:solidFill>
                <a:latin typeface="Heebo Regular Bold"/>
              </a:rPr>
              <a:t>95%</a:t>
            </a:r>
            <a:r>
              <a:rPr lang="en-US" sz="3600">
                <a:solidFill>
                  <a:srgbClr val="000000"/>
                </a:solidFill>
                <a:latin typeface="Heebo Regular"/>
              </a:rPr>
              <a:t> by utilizing data from the World Stroke Organization. On the other hand, the XGBoost algorithm yielded an accuracy of </a:t>
            </a:r>
            <a:r>
              <a:rPr lang="en-US" sz="3600">
                <a:solidFill>
                  <a:srgbClr val="000000"/>
                </a:solidFill>
                <a:latin typeface="Heebo Regular Bold"/>
              </a:rPr>
              <a:t>96%</a:t>
            </a:r>
            <a:r>
              <a:rPr lang="en-US" sz="3600">
                <a:solidFill>
                  <a:srgbClr val="000000"/>
                </a:solidFill>
                <a:latin typeface="Heebo Regular"/>
              </a:rPr>
              <a:t>.</a:t>
            </a:r>
          </a:p>
        </p:txBody>
      </p:sp>
      <p:grpSp>
        <p:nvGrpSpPr>
          <p:cNvPr name="Group 6" id="6"/>
          <p:cNvGrpSpPr/>
          <p:nvPr/>
        </p:nvGrpSpPr>
        <p:grpSpPr>
          <a:xfrm rot="0">
            <a:off x="3021305" y="6025307"/>
            <a:ext cx="12245390" cy="2367832"/>
            <a:chOff x="0" y="0"/>
            <a:chExt cx="16327187" cy="3157109"/>
          </a:xfrm>
        </p:grpSpPr>
        <p:sp>
          <p:nvSpPr>
            <p:cNvPr name="TextBox 7" id="7"/>
            <p:cNvSpPr txBox="true"/>
            <p:nvPr/>
          </p:nvSpPr>
          <p:spPr>
            <a:xfrm rot="0">
              <a:off x="0" y="1023509"/>
              <a:ext cx="16327187" cy="2133600"/>
            </a:xfrm>
            <a:prstGeom prst="rect">
              <a:avLst/>
            </a:prstGeom>
          </p:spPr>
          <p:txBody>
            <a:bodyPr anchor="t" rtlCol="false" tIns="0" lIns="0" bIns="0" rIns="0">
              <a:spAutoFit/>
            </a:bodyPr>
            <a:lstStyle/>
            <a:p>
              <a:pPr algn="ctr">
                <a:lnSpc>
                  <a:spcPts val="2160"/>
                </a:lnSpc>
              </a:pPr>
              <a:r>
                <a:rPr lang="en-US" sz="1800">
                  <a:solidFill>
                    <a:srgbClr val="000000"/>
                  </a:solidFill>
                  <a:latin typeface="Heebo Regular"/>
                </a:rPr>
                <a:t>P. S. Kohli and S. Arora, (2018). Application of Machine Learning in Disease Prediction. 4th International Conference on Computing Communication and Automation (ICCCA), 1-4, 10.1109/CCAA.2018.8777449.</a:t>
              </a:r>
            </a:p>
            <a:p>
              <a:pPr algn="ctr">
                <a:lnSpc>
                  <a:spcPts val="2160"/>
                </a:lnSpc>
              </a:pPr>
            </a:p>
            <a:p>
              <a:pPr algn="ctr" marL="0" indent="0" lvl="0">
                <a:lnSpc>
                  <a:spcPts val="2160"/>
                </a:lnSpc>
                <a:spcBef>
                  <a:spcPct val="0"/>
                </a:spcBef>
              </a:pPr>
              <a:r>
                <a:rPr lang="en-US" sz="1800">
                  <a:solidFill>
                    <a:srgbClr val="000000"/>
                  </a:solidFill>
                  <a:latin typeface="Heebo Regular"/>
                </a:rPr>
                <a:t>A. M. Rahim, A. Sunyoto, and M. R. Arief, “Stroke prediction using machine learning method with extreme gradient boosting algorithm,” MATRIK : Jurnal Manajemen, Teknik Informatika dan Rekayasa Komputer, vol. 21, no. 3, pp. 595–606, 2022. doi:10.30812/matrik.v21i3.1666</a:t>
              </a:r>
            </a:p>
          </p:txBody>
        </p:sp>
        <p:sp>
          <p:nvSpPr>
            <p:cNvPr name="TextBox 8" id="8"/>
            <p:cNvSpPr txBox="true"/>
            <p:nvPr/>
          </p:nvSpPr>
          <p:spPr>
            <a:xfrm rot="0">
              <a:off x="0" y="0"/>
              <a:ext cx="16327187" cy="723900"/>
            </a:xfrm>
            <a:prstGeom prst="rect">
              <a:avLst/>
            </a:prstGeom>
          </p:spPr>
          <p:txBody>
            <a:bodyPr anchor="t" rtlCol="false" tIns="0" lIns="0" bIns="0" rIns="0">
              <a:spAutoFit/>
            </a:bodyPr>
            <a:lstStyle/>
            <a:p>
              <a:pPr algn="ctr" marL="0" indent="0" lvl="0">
                <a:lnSpc>
                  <a:spcPts val="4320"/>
                </a:lnSpc>
                <a:spcBef>
                  <a:spcPct val="0"/>
                </a:spcBef>
              </a:pPr>
              <a:r>
                <a:rPr lang="en-US" sz="3600">
                  <a:solidFill>
                    <a:srgbClr val="000000"/>
                  </a:solidFill>
                  <a:latin typeface="Heebo Regular Bold"/>
                </a:rPr>
                <a:t>References:</a:t>
              </a:r>
            </a:p>
          </p:txBody>
        </p:sp>
      </p:grpSp>
      <p:sp>
        <p:nvSpPr>
          <p:cNvPr name="Freeform 9" id="9"/>
          <p:cNvSpPr/>
          <p:nvPr/>
        </p:nvSpPr>
        <p:spPr>
          <a:xfrm flipH="false" flipV="false" rot="0">
            <a:off x="15025019" y="8393138"/>
            <a:ext cx="2360763" cy="2735708"/>
          </a:xfrm>
          <a:custGeom>
            <a:avLst/>
            <a:gdLst/>
            <a:ahLst/>
            <a:cxnLst/>
            <a:rect r="r" b="b" t="t" l="l"/>
            <a:pathLst>
              <a:path h="2735708" w="2360763">
                <a:moveTo>
                  <a:pt x="0" y="0"/>
                </a:moveTo>
                <a:lnTo>
                  <a:pt x="2360763" y="0"/>
                </a:lnTo>
                <a:lnTo>
                  <a:pt x="2360763" y="2735708"/>
                </a:lnTo>
                <a:lnTo>
                  <a:pt x="0" y="2735708"/>
                </a:lnTo>
                <a:lnTo>
                  <a:pt x="0" y="0"/>
                </a:lnTo>
                <a:close/>
              </a:path>
            </a:pathLst>
          </a:custGeom>
          <a:blipFill>
            <a:blip r:embed="rId3"/>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DAFUIsZT1uo</dc:identifier>
  <dcterms:modified xsi:type="dcterms:W3CDTF">2011-08-01T06:04:30Z</dcterms:modified>
  <cp:revision>1</cp:revision>
  <dc:title>Kelompok 2_Data Modelling_Final Project</dc:title>
</cp:coreProperties>
</file>